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307" r:id="rId3"/>
    <p:sldId id="315" r:id="rId4"/>
    <p:sldId id="308" r:id="rId5"/>
    <p:sldId id="257" r:id="rId6"/>
    <p:sldId id="313" r:id="rId7"/>
    <p:sldId id="314" r:id="rId8"/>
    <p:sldId id="258" r:id="rId9"/>
    <p:sldId id="306" r:id="rId10"/>
    <p:sldId id="309" r:id="rId11"/>
    <p:sldId id="311" r:id="rId12"/>
    <p:sldId id="312" r:id="rId13"/>
    <p:sldId id="259" r:id="rId14"/>
    <p:sldId id="260" r:id="rId15"/>
    <p:sldId id="277" r:id="rId16"/>
    <p:sldId id="261" r:id="rId17"/>
    <p:sldId id="262" r:id="rId18"/>
    <p:sldId id="278" r:id="rId19"/>
    <p:sldId id="279" r:id="rId20"/>
    <p:sldId id="264" r:id="rId21"/>
    <p:sldId id="265" r:id="rId22"/>
    <p:sldId id="281" r:id="rId23"/>
    <p:sldId id="280" r:id="rId24"/>
    <p:sldId id="269" r:id="rId25"/>
    <p:sldId id="287" r:id="rId26"/>
    <p:sldId id="286" r:id="rId27"/>
    <p:sldId id="288" r:id="rId28"/>
    <p:sldId id="282" r:id="rId29"/>
    <p:sldId id="263" r:id="rId30"/>
    <p:sldId id="284" r:id="rId31"/>
    <p:sldId id="289" r:id="rId32"/>
    <p:sldId id="292" r:id="rId33"/>
    <p:sldId id="291" r:id="rId34"/>
    <p:sldId id="270" r:id="rId35"/>
    <p:sldId id="293" r:id="rId36"/>
    <p:sldId id="305" r:id="rId37"/>
    <p:sldId id="273" r:id="rId38"/>
    <p:sldId id="272" r:id="rId39"/>
    <p:sldId id="298" r:id="rId40"/>
    <p:sldId id="299" r:id="rId41"/>
    <p:sldId id="301" r:id="rId42"/>
    <p:sldId id="302" r:id="rId43"/>
    <p:sldId id="300" r:id="rId44"/>
    <p:sldId id="303" r:id="rId45"/>
    <p:sldId id="275" r:id="rId46"/>
    <p:sldId id="29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74" d="100"/>
          <a:sy n="74" d="100"/>
        </p:scale>
        <p:origin x="-570" y="-90"/>
      </p:cViewPr>
      <p:guideLst>
        <p:guide orient="horz" pos="2160"/>
        <p:guide pos="3840"/>
      </p:guideLst>
    </p:cSldViewPr>
  </p:slideViewPr>
  <p:notesTextViewPr>
    <p:cViewPr>
      <p:scale>
        <a:sx n="1" d="1"/>
        <a:sy n="1" d="1"/>
      </p:scale>
      <p:origin x="0" y="0"/>
    </p:cViewPr>
  </p:notesTextViewPr>
  <p:notesViewPr>
    <p:cSldViewPr snapToGrid="0">
      <p:cViewPr varScale="1">
        <p:scale>
          <a:sx n="44" d="100"/>
          <a:sy n="44" d="100"/>
        </p:scale>
        <p:origin x="2220" y="3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E8E19-2046-4E21-9015-78AB86DD07B0}" type="datetimeFigureOut">
              <a:rPr lang="en-US" smtClean="0"/>
              <a:t>7/10/2017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4654F-8C0E-45D2-A402-88171744ED4F}" type="slidenum">
              <a:rPr lang="en-US" smtClean="0"/>
              <a:t>‹#›</a:t>
            </a:fld>
            <a:endParaRPr lang="en-US" dirty="0"/>
          </a:p>
        </p:txBody>
      </p:sp>
    </p:spTree>
    <p:extLst>
      <p:ext uri="{BB962C8B-B14F-4D97-AF65-F5344CB8AC3E}">
        <p14:creationId xmlns:p14="http://schemas.microsoft.com/office/powerpoint/2010/main" val="2867835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5</a:t>
            </a:fld>
            <a:endParaRPr lang="en-US" dirty="0"/>
          </a:p>
        </p:txBody>
      </p:sp>
    </p:spTree>
    <p:extLst>
      <p:ext uri="{BB962C8B-B14F-4D97-AF65-F5344CB8AC3E}">
        <p14:creationId xmlns:p14="http://schemas.microsoft.com/office/powerpoint/2010/main" val="1926447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21</a:t>
            </a:fld>
            <a:endParaRPr lang="en-US" dirty="0"/>
          </a:p>
        </p:txBody>
      </p:sp>
    </p:spTree>
    <p:extLst>
      <p:ext uri="{BB962C8B-B14F-4D97-AF65-F5344CB8AC3E}">
        <p14:creationId xmlns:p14="http://schemas.microsoft.com/office/powerpoint/2010/main" val="4094417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24</a:t>
            </a:fld>
            <a:endParaRPr lang="en-US" dirty="0"/>
          </a:p>
        </p:txBody>
      </p:sp>
    </p:spTree>
    <p:extLst>
      <p:ext uri="{BB962C8B-B14F-4D97-AF65-F5344CB8AC3E}">
        <p14:creationId xmlns:p14="http://schemas.microsoft.com/office/powerpoint/2010/main" val="3436553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29</a:t>
            </a:fld>
            <a:endParaRPr lang="en-US" dirty="0"/>
          </a:p>
        </p:txBody>
      </p:sp>
    </p:spTree>
    <p:extLst>
      <p:ext uri="{BB962C8B-B14F-4D97-AF65-F5344CB8AC3E}">
        <p14:creationId xmlns:p14="http://schemas.microsoft.com/office/powerpoint/2010/main" val="1677958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34</a:t>
            </a:fld>
            <a:endParaRPr lang="en-US" dirty="0"/>
          </a:p>
        </p:txBody>
      </p:sp>
    </p:spTree>
    <p:extLst>
      <p:ext uri="{BB962C8B-B14F-4D97-AF65-F5344CB8AC3E}">
        <p14:creationId xmlns:p14="http://schemas.microsoft.com/office/powerpoint/2010/main" val="2997830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37</a:t>
            </a:fld>
            <a:endParaRPr lang="en-US" dirty="0"/>
          </a:p>
        </p:txBody>
      </p:sp>
    </p:spTree>
    <p:extLst>
      <p:ext uri="{BB962C8B-B14F-4D97-AF65-F5344CB8AC3E}">
        <p14:creationId xmlns:p14="http://schemas.microsoft.com/office/powerpoint/2010/main" val="289192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38</a:t>
            </a:fld>
            <a:endParaRPr lang="en-US" dirty="0"/>
          </a:p>
        </p:txBody>
      </p:sp>
    </p:spTree>
    <p:extLst>
      <p:ext uri="{BB962C8B-B14F-4D97-AF65-F5344CB8AC3E}">
        <p14:creationId xmlns:p14="http://schemas.microsoft.com/office/powerpoint/2010/main" val="3542175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45</a:t>
            </a:fld>
            <a:endParaRPr lang="en-US" dirty="0"/>
          </a:p>
        </p:txBody>
      </p:sp>
    </p:spTree>
    <p:extLst>
      <p:ext uri="{BB962C8B-B14F-4D97-AF65-F5344CB8AC3E}">
        <p14:creationId xmlns:p14="http://schemas.microsoft.com/office/powerpoint/2010/main" val="202406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6</a:t>
            </a:fld>
            <a:endParaRPr lang="en-US" dirty="0"/>
          </a:p>
        </p:txBody>
      </p:sp>
    </p:spTree>
    <p:extLst>
      <p:ext uri="{BB962C8B-B14F-4D97-AF65-F5344CB8AC3E}">
        <p14:creationId xmlns:p14="http://schemas.microsoft.com/office/powerpoint/2010/main" val="187628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a:t>
            </a:fld>
            <a:endParaRPr lang="en-US" dirty="0"/>
          </a:p>
        </p:txBody>
      </p:sp>
    </p:spTree>
    <p:extLst>
      <p:ext uri="{BB962C8B-B14F-4D97-AF65-F5344CB8AC3E}">
        <p14:creationId xmlns:p14="http://schemas.microsoft.com/office/powerpoint/2010/main" val="21241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13</a:t>
            </a:fld>
            <a:endParaRPr lang="en-US" dirty="0"/>
          </a:p>
        </p:txBody>
      </p:sp>
    </p:spTree>
    <p:extLst>
      <p:ext uri="{BB962C8B-B14F-4D97-AF65-F5344CB8AC3E}">
        <p14:creationId xmlns:p14="http://schemas.microsoft.com/office/powerpoint/2010/main" val="3892508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14</a:t>
            </a:fld>
            <a:endParaRPr lang="en-US" dirty="0"/>
          </a:p>
        </p:txBody>
      </p:sp>
    </p:spTree>
    <p:extLst>
      <p:ext uri="{BB962C8B-B14F-4D97-AF65-F5344CB8AC3E}">
        <p14:creationId xmlns:p14="http://schemas.microsoft.com/office/powerpoint/2010/main" val="911112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16</a:t>
            </a:fld>
            <a:endParaRPr lang="en-US" dirty="0"/>
          </a:p>
        </p:txBody>
      </p:sp>
    </p:spTree>
    <p:extLst>
      <p:ext uri="{BB962C8B-B14F-4D97-AF65-F5344CB8AC3E}">
        <p14:creationId xmlns:p14="http://schemas.microsoft.com/office/powerpoint/2010/main" val="240353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17</a:t>
            </a:fld>
            <a:endParaRPr lang="en-US" dirty="0"/>
          </a:p>
        </p:txBody>
      </p:sp>
    </p:spTree>
    <p:extLst>
      <p:ext uri="{BB962C8B-B14F-4D97-AF65-F5344CB8AC3E}">
        <p14:creationId xmlns:p14="http://schemas.microsoft.com/office/powerpoint/2010/main" val="320358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74654F-8C0E-45D2-A402-88171744ED4F}" type="slidenum">
              <a:rPr lang="en-US" smtClean="0"/>
              <a:t>18</a:t>
            </a:fld>
            <a:endParaRPr lang="en-US" dirty="0"/>
          </a:p>
        </p:txBody>
      </p:sp>
    </p:spTree>
    <p:extLst>
      <p:ext uri="{BB962C8B-B14F-4D97-AF65-F5344CB8AC3E}">
        <p14:creationId xmlns:p14="http://schemas.microsoft.com/office/powerpoint/2010/main" val="22116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20</a:t>
            </a:fld>
            <a:endParaRPr lang="en-US" dirty="0"/>
          </a:p>
        </p:txBody>
      </p:sp>
    </p:spTree>
    <p:extLst>
      <p:ext uri="{BB962C8B-B14F-4D97-AF65-F5344CB8AC3E}">
        <p14:creationId xmlns:p14="http://schemas.microsoft.com/office/powerpoint/2010/main" val="3928513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807028" y="374899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4AC726-4022-47F5-8370-D325A5167A1D}" type="datetime3">
              <a:rPr lang="en-US" smtClean="0"/>
              <a:t>10 July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2017814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C4BC85-19BD-4602-BA5F-9016E5076196}" type="datetime3">
              <a:rPr lang="en-US" smtClean="0"/>
              <a:t>10 July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3025252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0F1B95-E86A-4FC5-BBA5-8D47F30CA975}" type="datetime3">
              <a:rPr lang="en-US" smtClean="0"/>
              <a:t>10 July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73151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685" y="97971"/>
            <a:ext cx="9056916" cy="914401"/>
          </a:xfrm>
        </p:spPr>
        <p:txBody>
          <a:bodyPr/>
          <a:lstStyle/>
          <a:p>
            <a:r>
              <a:rPr lang="en-US" smtClean="0"/>
              <a:t>Click to edit Master title style</a:t>
            </a:r>
            <a:endParaRPr lang="en-US"/>
          </a:p>
        </p:txBody>
      </p:sp>
      <p:sp>
        <p:nvSpPr>
          <p:cNvPr id="3" name="Content Placeholder 2"/>
          <p:cNvSpPr>
            <a:spLocks noGrp="1"/>
          </p:cNvSpPr>
          <p:nvPr>
            <p:ph idx="1"/>
          </p:nvPr>
        </p:nvSpPr>
        <p:spPr>
          <a:xfrm>
            <a:off x="1458685" y="1224643"/>
            <a:ext cx="10515600" cy="49745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458684" y="6356350"/>
            <a:ext cx="2122715" cy="365125"/>
          </a:xfrm>
        </p:spPr>
        <p:txBody>
          <a:bodyPr/>
          <a:lstStyle/>
          <a:p>
            <a:fld id="{737F225A-936A-4AD2-840D-32D45E053E8F}" type="datetime3">
              <a:rPr lang="en-US" smtClean="0"/>
              <a:t>10 July 2017</a:t>
            </a:fld>
            <a:endParaRPr lang="en-US" dirty="0"/>
          </a:p>
        </p:txBody>
      </p:sp>
      <p:sp>
        <p:nvSpPr>
          <p:cNvPr id="5" name="Footer Placeholder 4"/>
          <p:cNvSpPr>
            <a:spLocks noGrp="1"/>
          </p:cNvSpPr>
          <p:nvPr>
            <p:ph type="ftr" sz="quarter" idx="11"/>
          </p:nvPr>
        </p:nvSpPr>
        <p:spPr>
          <a:xfrm>
            <a:off x="4038599" y="6356350"/>
            <a:ext cx="6477001" cy="365125"/>
          </a:xfrm>
        </p:spPr>
        <p:txBody>
          <a:bodyPr/>
          <a:lstStyle/>
          <a:p>
            <a:endParaRPr lang="en-US" dirty="0"/>
          </a:p>
        </p:txBody>
      </p:sp>
      <p:sp>
        <p:nvSpPr>
          <p:cNvPr id="6" name="Slide Number Placeholder 5"/>
          <p:cNvSpPr>
            <a:spLocks noGrp="1"/>
          </p:cNvSpPr>
          <p:nvPr>
            <p:ph type="sldNum" sz="quarter" idx="12"/>
          </p:nvPr>
        </p:nvSpPr>
        <p:spPr>
          <a:xfrm>
            <a:off x="10842172" y="6340021"/>
            <a:ext cx="1001486" cy="381454"/>
          </a:xfrm>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1752683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631D71-A7A9-4FDD-A9B4-73C7C9C73170}" type="datetime3">
              <a:rPr lang="en-US" smtClean="0"/>
              <a:t>10 July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3683896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F0BBBC-919A-4337-938C-073C3659C4B9}" type="datetime3">
              <a:rPr lang="en-US" smtClean="0"/>
              <a:t>10 July 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212005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493548-ADEC-4830-82FC-25C53916A55A}" type="datetime3">
              <a:rPr lang="en-US" smtClean="0"/>
              <a:t>10 July 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236926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3AE5C0-595D-450F-A3EA-E74A5B35A920}" type="datetime3">
              <a:rPr lang="en-US" smtClean="0"/>
              <a:t>10 July 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1511151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56DDE-0490-4723-8964-7574B548C2E6}" type="datetime3">
              <a:rPr lang="en-US" smtClean="0"/>
              <a:t>10 July 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520775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8BD098-97EB-45FE-8124-CE3FA0B4574B}" type="datetime3">
              <a:rPr lang="en-US" smtClean="0"/>
              <a:t>10 July 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240883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C0A695-FD28-40B1-8F0C-8305091AABF8}" type="datetime3">
              <a:rPr lang="en-US" smtClean="0"/>
              <a:t>10 July 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extLst>
      <p:ext uri="{BB962C8B-B14F-4D97-AF65-F5344CB8AC3E}">
        <p14:creationId xmlns:p14="http://schemas.microsoft.com/office/powerpoint/2010/main" val="183439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61B53-8BE0-42B7-8A9A-4E46CA2877F0}" type="datetime3">
              <a:rPr lang="en-US" smtClean="0"/>
              <a:t>10 July 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AAE30-8247-4A49-8D1E-F8DA02D30172}" type="slidenum">
              <a:rPr lang="en-US" smtClean="0"/>
              <a:t>‹#›</a:t>
            </a:fld>
            <a:endParaRPr lang="en-US" dirty="0"/>
          </a:p>
        </p:txBody>
      </p:sp>
    </p:spTree>
    <p:extLst>
      <p:ext uri="{BB962C8B-B14F-4D97-AF65-F5344CB8AC3E}">
        <p14:creationId xmlns:p14="http://schemas.microsoft.com/office/powerpoint/2010/main" val="1741113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g"/><Relationship Id="rId3" Type="http://schemas.openxmlformats.org/officeDocument/2006/relationships/image" Target="../media/image32.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hyperlink" Target="http://www.filamentgroup.com/lab/update_to_jquery_visualize_accessible_charts_with_html5_from_designing_with/" TargetMode="Externa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genesdev.cshlp.org/content/25/6/534.full.pdf+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569038" cy="2387600"/>
          </a:xfrm>
        </p:spPr>
        <p:txBody>
          <a:bodyPr>
            <a:normAutofit fontScale="90000"/>
          </a:bodyPr>
          <a:lstStyle/>
          <a:p>
            <a:r>
              <a:rPr lang="en-US" sz="8900" b="1" dirty="0" smtClean="0">
                <a:solidFill>
                  <a:srgbClr val="002060"/>
                </a:solidFill>
                <a:latin typeface="Baskerville Old Face" panose="02020602080505020303" pitchFamily="18" charset="0"/>
                <a:cs typeface="Aparajita" panose="020B0604020202020204" pitchFamily="34" charset="0"/>
              </a:rPr>
              <a:t>Big Data Analytics</a:t>
            </a:r>
            <a:r>
              <a:rPr lang="en-US" sz="8900" b="1" dirty="0" smtClean="0">
                <a:solidFill>
                  <a:srgbClr val="002060"/>
                </a:solidFill>
                <a:latin typeface="Baskerville Old Face" panose="02020602080505020303" pitchFamily="18" charset="0"/>
              </a:rPr>
              <a:t/>
            </a:r>
            <a:br>
              <a:rPr lang="en-US" sz="8900" b="1" dirty="0" smtClean="0">
                <a:solidFill>
                  <a:srgbClr val="002060"/>
                </a:solidFill>
                <a:latin typeface="Baskerville Old Face" panose="02020602080505020303" pitchFamily="18" charset="0"/>
              </a:rPr>
            </a:br>
            <a:r>
              <a:rPr lang="en-US" sz="7200" dirty="0" smtClean="0"/>
              <a:t>                   </a:t>
            </a:r>
            <a:r>
              <a:rPr lang="en-US" sz="4400" dirty="0" smtClean="0"/>
              <a:t>-</a:t>
            </a:r>
            <a:r>
              <a:rPr lang="en-US" sz="7200" dirty="0" smtClean="0"/>
              <a:t> </a:t>
            </a:r>
            <a:r>
              <a:rPr lang="en-US" sz="3600" b="1" dirty="0" smtClean="0">
                <a:solidFill>
                  <a:srgbClr val="00B050"/>
                </a:solidFill>
                <a:latin typeface="Book Antiqua" panose="02040602050305030304" pitchFamily="18" charset="0"/>
                <a:cs typeface="Arial" panose="020B0604020202020204" pitchFamily="34" charset="0"/>
              </a:rPr>
              <a:t>An Academic Perspective</a:t>
            </a:r>
            <a:r>
              <a:rPr lang="en-US" sz="3600" dirty="0" smtClean="0">
                <a:solidFill>
                  <a:srgbClr val="00B050"/>
                </a:solidFill>
                <a:latin typeface="Book Antiqua" panose="02040602050305030304" pitchFamily="18" charset="0"/>
                <a:cs typeface="Arial" panose="020B0604020202020204" pitchFamily="34" charset="0"/>
              </a:rPr>
              <a:t> </a:t>
            </a:r>
            <a:endParaRPr lang="en-US" sz="6700" dirty="0">
              <a:solidFill>
                <a:srgbClr val="00B050"/>
              </a:solidFill>
              <a:latin typeface="Book Antiqua" panose="02040602050305030304" pitchFamily="18" charset="0"/>
              <a:cs typeface="Arial" panose="020B0604020202020204" pitchFamily="34" charset="0"/>
            </a:endParaRPr>
          </a:p>
        </p:txBody>
      </p:sp>
      <p:sp>
        <p:nvSpPr>
          <p:cNvPr id="3" name="Subtitle 2"/>
          <p:cNvSpPr>
            <a:spLocks noGrp="1"/>
          </p:cNvSpPr>
          <p:nvPr>
            <p:ph type="subTitle" idx="1"/>
          </p:nvPr>
        </p:nvSpPr>
        <p:spPr>
          <a:xfrm>
            <a:off x="1413165" y="4763148"/>
            <a:ext cx="10507286" cy="1655762"/>
          </a:xfrm>
        </p:spPr>
        <p:txBody>
          <a:bodyPr>
            <a:normAutofit/>
          </a:bodyPr>
          <a:lstStyle/>
          <a:p>
            <a:r>
              <a:rPr lang="en-US" sz="3200" b="1" dirty="0" smtClean="0">
                <a:solidFill>
                  <a:srgbClr val="7030A0"/>
                </a:solidFill>
              </a:rPr>
              <a:t>Ramesh </a:t>
            </a:r>
            <a:r>
              <a:rPr lang="en-US" sz="3200" b="1" dirty="0" err="1" smtClean="0">
                <a:solidFill>
                  <a:srgbClr val="7030A0"/>
                </a:solidFill>
              </a:rPr>
              <a:t>Ragala</a:t>
            </a:r>
            <a:endParaRPr lang="en-US" sz="3200" b="1" dirty="0" smtClean="0">
              <a:solidFill>
                <a:srgbClr val="7030A0"/>
              </a:solidFill>
            </a:endParaRPr>
          </a:p>
          <a:p>
            <a:r>
              <a:rPr lang="en-US" sz="3200" b="1" dirty="0" smtClean="0">
                <a:solidFill>
                  <a:srgbClr val="7030A0"/>
                </a:solidFill>
              </a:rPr>
              <a:t>VIT Chennai</a:t>
            </a:r>
            <a:endParaRPr lang="en-US" sz="3200" b="1" dirty="0">
              <a:solidFill>
                <a:srgbClr val="7030A0"/>
              </a:solidFill>
            </a:endParaRPr>
          </a:p>
        </p:txBody>
      </p:sp>
    </p:spTree>
    <p:extLst>
      <p:ext uri="{BB962C8B-B14F-4D97-AF65-F5344CB8AC3E}">
        <p14:creationId xmlns:p14="http://schemas.microsoft.com/office/powerpoint/2010/main" val="22698282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Structured Data</a:t>
            </a:r>
            <a:endParaRPr lang="en-US" dirty="0"/>
          </a:p>
        </p:txBody>
      </p:sp>
      <p:sp>
        <p:nvSpPr>
          <p:cNvPr id="3" name="Content Placeholder 2"/>
          <p:cNvSpPr>
            <a:spLocks noGrp="1"/>
          </p:cNvSpPr>
          <p:nvPr>
            <p:ph idx="1"/>
          </p:nvPr>
        </p:nvSpPr>
        <p:spPr/>
        <p:txBody>
          <a:bodyPr/>
          <a:lstStyle/>
          <a:p>
            <a:r>
              <a:rPr lang="en-US" dirty="0"/>
              <a:t>Structured data</a:t>
            </a:r>
          </a:p>
          <a:p>
            <a:pPr lvl="1"/>
            <a:r>
              <a:rPr lang="en-US" dirty="0"/>
              <a:t>Pre-defined schema imposed on the data</a:t>
            </a:r>
          </a:p>
          <a:p>
            <a:pPr lvl="1"/>
            <a:r>
              <a:rPr lang="en-US" dirty="0"/>
              <a:t>Highly structured</a:t>
            </a:r>
          </a:p>
          <a:p>
            <a:pPr lvl="1"/>
            <a:r>
              <a:rPr lang="en-US" dirty="0"/>
              <a:t>Usually stored in a relational database </a:t>
            </a:r>
            <a:r>
              <a:rPr lang="en-US" dirty="0" smtClean="0"/>
              <a:t>system</a:t>
            </a:r>
          </a:p>
          <a:p>
            <a:r>
              <a:rPr lang="en-US" dirty="0"/>
              <a:t>Example</a:t>
            </a:r>
          </a:p>
          <a:p>
            <a:pPr lvl="1"/>
            <a:r>
              <a:rPr lang="en-US" dirty="0"/>
              <a:t>numbers: 20, 3.1415,. . .</a:t>
            </a:r>
          </a:p>
          <a:p>
            <a:pPr lvl="1"/>
            <a:r>
              <a:rPr lang="en-US" dirty="0"/>
              <a:t>dates: 21/03/1978</a:t>
            </a:r>
          </a:p>
          <a:p>
            <a:pPr lvl="1"/>
            <a:r>
              <a:rPr lang="en-US" dirty="0"/>
              <a:t>strings: ”Hello World”</a:t>
            </a:r>
          </a:p>
          <a:p>
            <a:r>
              <a:rPr lang="en-US" dirty="0"/>
              <a:t>Roughly 20% of all data out there is structured</a:t>
            </a:r>
          </a:p>
        </p:txBody>
      </p:sp>
      <p:sp>
        <p:nvSpPr>
          <p:cNvPr id="4" name="Date Placeholder 3"/>
          <p:cNvSpPr>
            <a:spLocks noGrp="1"/>
          </p:cNvSpPr>
          <p:nvPr>
            <p:ph type="dt" sz="half" idx="10"/>
          </p:nvPr>
        </p:nvSpPr>
        <p:spPr/>
        <p:txBody>
          <a:bodyPr/>
          <a:lstStyle/>
          <a:p>
            <a:fld id="{E1BECD56-87A5-4F70-A321-D94625D06F59}" type="datetime3">
              <a:rPr lang="en-US" smtClean="0"/>
              <a:t>10 July 2017</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10</a:t>
            </a:fld>
            <a:endParaRPr lang="en-US" dirty="0"/>
          </a:p>
        </p:txBody>
      </p:sp>
    </p:spTree>
    <p:extLst>
      <p:ext uri="{BB962C8B-B14F-4D97-AF65-F5344CB8AC3E}">
        <p14:creationId xmlns:p14="http://schemas.microsoft.com/office/powerpoint/2010/main" val="888933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Semi-structured Data</a:t>
            </a:r>
            <a:endParaRPr lang="en-US" dirty="0"/>
          </a:p>
        </p:txBody>
      </p:sp>
      <p:sp>
        <p:nvSpPr>
          <p:cNvPr id="3" name="Content Placeholder 2"/>
          <p:cNvSpPr>
            <a:spLocks noGrp="1"/>
          </p:cNvSpPr>
          <p:nvPr>
            <p:ph idx="1"/>
          </p:nvPr>
        </p:nvSpPr>
        <p:spPr/>
        <p:txBody>
          <a:bodyPr/>
          <a:lstStyle/>
          <a:p>
            <a:r>
              <a:rPr lang="en-US" dirty="0" smtClean="0"/>
              <a:t>Semi-structured data</a:t>
            </a:r>
          </a:p>
          <a:p>
            <a:pPr lvl="1"/>
            <a:r>
              <a:rPr lang="en-US" dirty="0"/>
              <a:t>Inconsistent structure.</a:t>
            </a:r>
          </a:p>
          <a:p>
            <a:pPr lvl="1"/>
            <a:r>
              <a:rPr lang="en-US" dirty="0"/>
              <a:t>Cannot be stored in rows and tables in a typical database.</a:t>
            </a:r>
          </a:p>
          <a:p>
            <a:pPr lvl="1"/>
            <a:r>
              <a:rPr lang="en-US" dirty="0" smtClean="0"/>
              <a:t>Information </a:t>
            </a:r>
            <a:r>
              <a:rPr lang="en-US" dirty="0"/>
              <a:t>is often self-describing (label/value pairs</a:t>
            </a:r>
            <a:r>
              <a:rPr lang="en-US" dirty="0" smtClean="0"/>
              <a:t>).</a:t>
            </a:r>
          </a:p>
          <a:p>
            <a:r>
              <a:rPr lang="en-US" dirty="0" smtClean="0"/>
              <a:t>Examples:</a:t>
            </a:r>
          </a:p>
          <a:p>
            <a:pPr lvl="1"/>
            <a:r>
              <a:rPr lang="en-US" dirty="0" smtClean="0"/>
              <a:t>XML</a:t>
            </a:r>
            <a:r>
              <a:rPr lang="en-US" dirty="0"/>
              <a:t>, SGML,. . .</a:t>
            </a:r>
          </a:p>
          <a:p>
            <a:pPr lvl="1"/>
            <a:r>
              <a:rPr lang="en-US" dirty="0" err="1"/>
              <a:t>BibTeX</a:t>
            </a:r>
            <a:r>
              <a:rPr lang="en-US" dirty="0"/>
              <a:t> files</a:t>
            </a:r>
          </a:p>
          <a:p>
            <a:pPr lvl="1"/>
            <a:r>
              <a:rPr lang="en-US" dirty="0"/>
              <a:t>logs</a:t>
            </a:r>
          </a:p>
          <a:p>
            <a:pPr lvl="1"/>
            <a:r>
              <a:rPr lang="en-US" dirty="0"/>
              <a:t>tweets</a:t>
            </a:r>
          </a:p>
          <a:p>
            <a:pPr lvl="1"/>
            <a:r>
              <a:rPr lang="en-US" dirty="0"/>
              <a:t>sensor feeds</a:t>
            </a:r>
          </a:p>
        </p:txBody>
      </p:sp>
      <p:sp>
        <p:nvSpPr>
          <p:cNvPr id="4" name="Date Placeholder 3"/>
          <p:cNvSpPr>
            <a:spLocks noGrp="1"/>
          </p:cNvSpPr>
          <p:nvPr>
            <p:ph type="dt" sz="half" idx="10"/>
          </p:nvPr>
        </p:nvSpPr>
        <p:spPr/>
        <p:txBody>
          <a:bodyPr/>
          <a:lstStyle/>
          <a:p>
            <a:fld id="{39C32EED-CF7A-4F18-A235-D579E9039825}" type="datetime3">
              <a:rPr lang="en-US" smtClean="0"/>
              <a:t>10 July 2017</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11</a:t>
            </a:fld>
            <a:endParaRPr lang="en-US" dirty="0"/>
          </a:p>
        </p:txBody>
      </p:sp>
    </p:spTree>
    <p:extLst>
      <p:ext uri="{BB962C8B-B14F-4D97-AF65-F5344CB8AC3E}">
        <p14:creationId xmlns:p14="http://schemas.microsoft.com/office/powerpoint/2010/main" val="3642917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Unstructured 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Unstructured data</a:t>
            </a:r>
          </a:p>
          <a:p>
            <a:pPr lvl="1"/>
            <a:r>
              <a:rPr lang="en-US" dirty="0"/>
              <a:t>Lacks structure or parts of it lack structure</a:t>
            </a:r>
            <a:r>
              <a:rPr lang="en-US" dirty="0" smtClean="0"/>
              <a:t>.</a:t>
            </a:r>
          </a:p>
          <a:p>
            <a:r>
              <a:rPr lang="en-US" dirty="0" smtClean="0"/>
              <a:t> Examples:</a:t>
            </a:r>
          </a:p>
          <a:p>
            <a:pPr lvl="1"/>
            <a:r>
              <a:rPr lang="en-US" dirty="0"/>
              <a:t>multimedia: videos, photos,</a:t>
            </a:r>
          </a:p>
          <a:p>
            <a:pPr lvl="1"/>
            <a:r>
              <a:rPr lang="en-US" dirty="0"/>
              <a:t>audio files,. . .</a:t>
            </a:r>
          </a:p>
          <a:p>
            <a:pPr lvl="1"/>
            <a:r>
              <a:rPr lang="en-US" dirty="0"/>
              <a:t>email messages</a:t>
            </a:r>
          </a:p>
          <a:p>
            <a:pPr lvl="1"/>
            <a:r>
              <a:rPr lang="en-US" dirty="0"/>
              <a:t>free-form text</a:t>
            </a:r>
          </a:p>
          <a:p>
            <a:pPr lvl="1"/>
            <a:r>
              <a:rPr lang="en-US" dirty="0"/>
              <a:t>word processing documents</a:t>
            </a:r>
          </a:p>
          <a:p>
            <a:pPr lvl="1"/>
            <a:r>
              <a:rPr lang="en-US" dirty="0"/>
              <a:t>presentations</a:t>
            </a:r>
          </a:p>
          <a:p>
            <a:pPr lvl="1"/>
            <a:r>
              <a:rPr lang="en-US" dirty="0" smtClean="0"/>
              <a:t>Reports</a:t>
            </a:r>
          </a:p>
          <a:p>
            <a:r>
              <a:rPr lang="en-US" dirty="0"/>
              <a:t>Experts estimate that 80 to 90 % of the data in </a:t>
            </a:r>
            <a:r>
              <a:rPr lang="en-US" dirty="0" smtClean="0"/>
              <a:t>any organization </a:t>
            </a:r>
            <a:r>
              <a:rPr lang="en-US" dirty="0"/>
              <a:t>is </a:t>
            </a:r>
            <a:r>
              <a:rPr lang="en-US" dirty="0" smtClean="0"/>
              <a:t>unstructured</a:t>
            </a:r>
          </a:p>
          <a:p>
            <a:r>
              <a:rPr lang="en-US" dirty="0" smtClean="0"/>
              <a:t>It is used in NLP, Parts of Speech Tagging, text analytics etc.</a:t>
            </a:r>
          </a:p>
        </p:txBody>
      </p:sp>
      <p:sp>
        <p:nvSpPr>
          <p:cNvPr id="4" name="Date Placeholder 3"/>
          <p:cNvSpPr>
            <a:spLocks noGrp="1"/>
          </p:cNvSpPr>
          <p:nvPr>
            <p:ph type="dt" sz="half" idx="10"/>
          </p:nvPr>
        </p:nvSpPr>
        <p:spPr/>
        <p:txBody>
          <a:bodyPr/>
          <a:lstStyle/>
          <a:p>
            <a:fld id="{84213905-6977-483F-A6D4-76C387D503DD}" type="datetime3">
              <a:rPr lang="en-US" smtClean="0"/>
              <a:t>10 July 2017</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12</a:t>
            </a:fld>
            <a:endParaRPr lang="en-US" dirty="0"/>
          </a:p>
        </p:txBody>
      </p:sp>
    </p:spTree>
    <p:extLst>
      <p:ext uri="{BB962C8B-B14F-4D97-AF65-F5344CB8AC3E}">
        <p14:creationId xmlns:p14="http://schemas.microsoft.com/office/powerpoint/2010/main" val="35019389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latin typeface="Agency FB" pitchFamily="34" charset="0"/>
              </a:rPr>
              <a:t>Challenges</a:t>
            </a:r>
            <a:endParaRPr lang="en-US" b="1" dirty="0">
              <a:solidFill>
                <a:srgbClr val="C00000"/>
              </a:solidFill>
            </a:endParaRPr>
          </a:p>
        </p:txBody>
      </p:sp>
      <p:sp>
        <p:nvSpPr>
          <p:cNvPr id="4" name="Date Placeholder 3"/>
          <p:cNvSpPr>
            <a:spLocks noGrp="1"/>
          </p:cNvSpPr>
          <p:nvPr>
            <p:ph type="dt" sz="half" idx="10"/>
          </p:nvPr>
        </p:nvSpPr>
        <p:spPr/>
        <p:txBody>
          <a:bodyPr/>
          <a:lstStyle/>
          <a:p>
            <a:fld id="{8D6D8C02-F39C-44AF-BE8B-69CBAF2DAFE8}"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13</a:t>
            </a:fld>
            <a:endParaRPr lang="en-US" sz="2000" dirty="0">
              <a:solidFill>
                <a:srgbClr val="7030A0"/>
              </a:solidFill>
            </a:endParaRPr>
          </a:p>
        </p:txBody>
      </p:sp>
      <p:pic>
        <p:nvPicPr>
          <p:cNvPr id="7" name="Picture 1"/>
          <p:cNvPicPr>
            <a:picLocks noGrp="1" noChangeAspect="1" noChangeArrowheads="1"/>
          </p:cNvPicPr>
          <p:nvPr>
            <p:ph idx="1"/>
          </p:nvPr>
        </p:nvPicPr>
        <p:blipFill>
          <a:blip r:embed="rId3" cstate="print"/>
          <a:srcRect/>
          <a:stretch>
            <a:fillRect/>
          </a:stretch>
        </p:blipFill>
        <p:spPr bwMode="auto">
          <a:xfrm>
            <a:off x="1458684" y="1296901"/>
            <a:ext cx="10384974" cy="3697053"/>
          </a:xfrm>
          <a:prstGeom prst="rect">
            <a:avLst/>
          </a:prstGeom>
          <a:noFill/>
          <a:ln w="9525">
            <a:noFill/>
            <a:miter lim="800000"/>
            <a:headEnd/>
            <a:tailEnd/>
          </a:ln>
        </p:spPr>
      </p:pic>
      <p:sp>
        <p:nvSpPr>
          <p:cNvPr id="8" name="Rounded Rectangle 7"/>
          <p:cNvSpPr/>
          <p:nvPr/>
        </p:nvSpPr>
        <p:spPr>
          <a:xfrm>
            <a:off x="1612670" y="4998602"/>
            <a:ext cx="10108276" cy="1319729"/>
          </a:xfrm>
          <a:prstGeom prst="roundRect">
            <a:avLst/>
          </a:prstGeom>
          <a:solidFill>
            <a:schemeClr val="tx2">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smtClean="0">
                <a:solidFill>
                  <a:schemeClr val="tx1"/>
                </a:solidFill>
                <a:latin typeface="Baskerville Old Face" panose="02020602080505020303" pitchFamily="18" charset="0"/>
              </a:rPr>
              <a:t>The most </a:t>
            </a:r>
            <a:r>
              <a:rPr lang="en-US" sz="2400" dirty="0">
                <a:solidFill>
                  <a:schemeClr val="tx1"/>
                </a:solidFill>
                <a:latin typeface="Baskerville Old Face" panose="02020602080505020303" pitchFamily="18" charset="0"/>
              </a:rPr>
              <a:t>c</a:t>
            </a:r>
            <a:r>
              <a:rPr lang="en-US" sz="2400" dirty="0" smtClean="0">
                <a:solidFill>
                  <a:schemeClr val="tx1"/>
                </a:solidFill>
                <a:latin typeface="Baskerville Old Face" panose="02020602080505020303" pitchFamily="18" charset="0"/>
              </a:rPr>
              <a:t>hallenging task is how to bring out </a:t>
            </a:r>
            <a:r>
              <a:rPr lang="en-US" sz="2400" b="1" i="1" dirty="0" smtClean="0">
                <a:solidFill>
                  <a:srgbClr val="FF0000"/>
                </a:solidFill>
                <a:latin typeface="Baskerville Old Face" panose="02020602080505020303" pitchFamily="18" charset="0"/>
              </a:rPr>
              <a:t>valuable </a:t>
            </a:r>
          </a:p>
          <a:p>
            <a:pPr algn="r"/>
            <a:r>
              <a:rPr lang="en-US" sz="2400" b="1" i="1" dirty="0" smtClean="0">
                <a:solidFill>
                  <a:srgbClr val="FF0000"/>
                </a:solidFill>
                <a:latin typeface="Baskerville Old Face" panose="02020602080505020303" pitchFamily="18" charset="0"/>
              </a:rPr>
              <a:t>insights</a:t>
            </a:r>
            <a:r>
              <a:rPr lang="en-US" sz="2400" dirty="0" smtClean="0">
                <a:solidFill>
                  <a:schemeClr val="tx1"/>
                </a:solidFill>
                <a:latin typeface="Baskerville Old Face" panose="02020602080505020303" pitchFamily="18" charset="0"/>
              </a:rPr>
              <a:t> from the large and complex data</a:t>
            </a:r>
            <a:endParaRPr lang="en-US" sz="2400" dirty="0">
              <a:solidFill>
                <a:schemeClr val="tx1"/>
              </a:solidFill>
              <a:latin typeface="Baskerville Old Face" panose="02020602080505020303" pitchFamily="18" charset="0"/>
            </a:endParaRPr>
          </a:p>
        </p:txBody>
      </p:sp>
      <p:pic>
        <p:nvPicPr>
          <p:cNvPr id="9" name="Picture 8"/>
          <p:cNvPicPr>
            <a:picLocks noChangeAspect="1"/>
          </p:cNvPicPr>
          <p:nvPr/>
        </p:nvPicPr>
        <p:blipFill>
          <a:blip r:embed="rId4"/>
          <a:stretch>
            <a:fillRect/>
          </a:stretch>
        </p:blipFill>
        <p:spPr>
          <a:xfrm>
            <a:off x="1744186" y="5052826"/>
            <a:ext cx="1497777" cy="1276350"/>
          </a:xfrm>
          <a:prstGeom prst="rect">
            <a:avLst/>
          </a:prstGeom>
        </p:spPr>
      </p:pic>
      <p:sp>
        <p:nvSpPr>
          <p:cNvPr id="10" name="AutoShape 2" descr="http://sr.photos3.fotosearch.com/bthumb/CSP/CSP644/k6448315.jpg"/>
          <p:cNvSpPr>
            <a:spLocks noChangeAspect="1" noChangeArrowheads="1"/>
          </p:cNvSpPr>
          <p:nvPr/>
        </p:nvSpPr>
        <p:spPr bwMode="auto">
          <a:xfrm>
            <a:off x="155575" y="-776288"/>
            <a:ext cx="1543050" cy="1619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70943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C00000"/>
                </a:solidFill>
              </a:rPr>
              <a:t>Things </a:t>
            </a:r>
            <a:r>
              <a:rPr lang="en-US" b="1" dirty="0" smtClean="0">
                <a:solidFill>
                  <a:srgbClr val="C00000"/>
                </a:solidFill>
              </a:rPr>
              <a:t>that happen in every sixty seconds</a:t>
            </a:r>
            <a:r>
              <a:rPr lang="en-US" sz="5300" b="1" dirty="0">
                <a:solidFill>
                  <a:srgbClr val="C00000"/>
                </a:solidFill>
              </a:rPr>
              <a:t/>
            </a:r>
            <a:br>
              <a:rPr lang="en-US" sz="5300" b="1" dirty="0">
                <a:solidFill>
                  <a:srgbClr val="C00000"/>
                </a:solidFill>
              </a:rPr>
            </a:br>
            <a:r>
              <a:rPr lang="en-US" sz="2700" b="1" dirty="0" smtClean="0">
                <a:solidFill>
                  <a:srgbClr val="C00000"/>
                </a:solidFill>
              </a:rPr>
              <a:t>ref:  </a:t>
            </a:r>
            <a:r>
              <a:rPr lang="en-US" sz="2700" b="1" dirty="0" smtClean="0">
                <a:solidFill>
                  <a:srgbClr val="0070C0"/>
                </a:solidFill>
              </a:rPr>
              <a:t>http</a:t>
            </a:r>
            <a:r>
              <a:rPr lang="en-US" sz="2700" b="1" dirty="0">
                <a:solidFill>
                  <a:srgbClr val="0070C0"/>
                </a:solidFill>
              </a:rPr>
              <a:t>://www.go-gulf.com/blog/60-seconds-v2/</a:t>
            </a:r>
            <a:endParaRPr lang="en-US" b="1" dirty="0"/>
          </a:p>
        </p:txBody>
      </p:sp>
      <p:sp>
        <p:nvSpPr>
          <p:cNvPr id="4" name="Date Placeholder 3"/>
          <p:cNvSpPr>
            <a:spLocks noGrp="1"/>
          </p:cNvSpPr>
          <p:nvPr>
            <p:ph type="dt" sz="half" idx="10"/>
          </p:nvPr>
        </p:nvSpPr>
        <p:spPr/>
        <p:txBody>
          <a:bodyPr/>
          <a:lstStyle/>
          <a:p>
            <a:fld id="{4BAE25A1-3288-4283-A656-CAE4DF61AAA9}"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14</a:t>
            </a:fld>
            <a:endParaRPr lang="en-US" sz="2000" dirty="0">
              <a:solidFill>
                <a:srgbClr val="7030A0"/>
              </a:solidFill>
            </a:endParaRPr>
          </a:p>
        </p:txBody>
      </p:sp>
      <p:pic>
        <p:nvPicPr>
          <p:cNvPr id="8" name="Picture 7"/>
          <p:cNvPicPr>
            <a:picLocks noChangeAspect="1"/>
          </p:cNvPicPr>
          <p:nvPr/>
        </p:nvPicPr>
        <p:blipFill>
          <a:blip r:embed="rId3"/>
          <a:stretch>
            <a:fillRect/>
          </a:stretch>
        </p:blipFill>
        <p:spPr>
          <a:xfrm>
            <a:off x="1612669" y="1231786"/>
            <a:ext cx="10230989" cy="5124564"/>
          </a:xfrm>
          <a:prstGeom prst="rect">
            <a:avLst/>
          </a:prstGeom>
        </p:spPr>
      </p:pic>
    </p:spTree>
    <p:extLst>
      <p:ext uri="{BB962C8B-B14F-4D97-AF65-F5344CB8AC3E}">
        <p14:creationId xmlns:p14="http://schemas.microsoft.com/office/powerpoint/2010/main" val="2700701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solidFill>
                  <a:srgbClr val="C00000"/>
                </a:solidFill>
              </a:rPr>
              <a:t>Continued…</a:t>
            </a:r>
            <a:endParaRPr lang="en-US" dirty="0">
              <a:solidFill>
                <a:srgbClr val="C00000"/>
              </a:solidFill>
            </a:endParaRPr>
          </a:p>
        </p:txBody>
      </p:sp>
      <p:sp>
        <p:nvSpPr>
          <p:cNvPr id="4" name="Date Placeholder 3"/>
          <p:cNvSpPr>
            <a:spLocks noGrp="1"/>
          </p:cNvSpPr>
          <p:nvPr>
            <p:ph type="dt" sz="half" idx="10"/>
          </p:nvPr>
        </p:nvSpPr>
        <p:spPr/>
        <p:txBody>
          <a:bodyPr/>
          <a:lstStyle/>
          <a:p>
            <a:fld id="{8E9C6181-A3FE-4E1A-A5A1-7AB1CA293380}"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15</a:t>
            </a:fld>
            <a:endParaRPr lang="en-US" dirty="0"/>
          </a:p>
        </p:txBody>
      </p:sp>
      <p:pic>
        <p:nvPicPr>
          <p:cNvPr id="7" name="Content Placeholder 4"/>
          <p:cNvPicPr>
            <a:picLocks noChangeAspect="1"/>
          </p:cNvPicPr>
          <p:nvPr/>
        </p:nvPicPr>
        <p:blipFill>
          <a:blip r:embed="rId2"/>
          <a:stretch>
            <a:fillRect/>
          </a:stretch>
        </p:blipFill>
        <p:spPr>
          <a:xfrm>
            <a:off x="1604829" y="1224643"/>
            <a:ext cx="9883359" cy="4767262"/>
          </a:xfrm>
          <a:prstGeom prst="rect">
            <a:avLst/>
          </a:prstGeom>
        </p:spPr>
      </p:pic>
    </p:spTree>
    <p:extLst>
      <p:ext uri="{BB962C8B-B14F-4D97-AF65-F5344CB8AC3E}">
        <p14:creationId xmlns:p14="http://schemas.microsoft.com/office/powerpoint/2010/main" val="12900969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rgbClr val="C00000"/>
                </a:solidFill>
              </a:rPr>
              <a:t>Why Big Data Analytics is buzzword now</a:t>
            </a:r>
            <a:endParaRPr lang="en-US" sz="3600" dirty="0"/>
          </a:p>
        </p:txBody>
      </p:sp>
      <p:pic>
        <p:nvPicPr>
          <p:cNvPr id="7" name="Content Placeholder 6"/>
          <p:cNvPicPr>
            <a:picLocks noGrp="1" noChangeAspect="1"/>
          </p:cNvPicPr>
          <p:nvPr>
            <p:ph idx="1"/>
          </p:nvPr>
        </p:nvPicPr>
        <p:blipFill>
          <a:blip r:embed="rId3"/>
          <a:stretch>
            <a:fillRect/>
          </a:stretch>
        </p:blipFill>
        <p:spPr>
          <a:xfrm>
            <a:off x="1880655" y="1139825"/>
            <a:ext cx="9929752" cy="3314700"/>
          </a:xfrm>
          <a:prstGeom prst="rect">
            <a:avLst/>
          </a:prstGeom>
        </p:spPr>
      </p:pic>
      <p:sp>
        <p:nvSpPr>
          <p:cNvPr id="4" name="Date Placeholder 3"/>
          <p:cNvSpPr>
            <a:spLocks noGrp="1"/>
          </p:cNvSpPr>
          <p:nvPr>
            <p:ph type="dt" sz="half" idx="10"/>
          </p:nvPr>
        </p:nvSpPr>
        <p:spPr/>
        <p:txBody>
          <a:bodyPr/>
          <a:lstStyle/>
          <a:p>
            <a:fld id="{7ADF2F51-8DA3-4A5C-B875-6DB55B931CF6}"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16</a:t>
            </a:fld>
            <a:endParaRPr lang="en-US" sz="2000" dirty="0">
              <a:solidFill>
                <a:srgbClr val="7030A0"/>
              </a:solidFill>
            </a:endParaRPr>
          </a:p>
        </p:txBody>
      </p:sp>
      <p:sp>
        <p:nvSpPr>
          <p:cNvPr id="29" name="Content Placeholder 2"/>
          <p:cNvSpPr txBox="1">
            <a:spLocks/>
          </p:cNvSpPr>
          <p:nvPr/>
        </p:nvSpPr>
        <p:spPr>
          <a:xfrm>
            <a:off x="1458684" y="4732615"/>
            <a:ext cx="10578145" cy="132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400" b="1" dirty="0" smtClean="0">
                <a:latin typeface="Calibri" panose="020F0502020204030204" pitchFamily="34" charset="0"/>
                <a:cs typeface="Calibri" panose="020F0502020204030204" pitchFamily="34" charset="0"/>
              </a:rPr>
              <a:t>Previously, the progress and innovation is not hindered by the ability to collect data but by the ability to </a:t>
            </a:r>
            <a:r>
              <a:rPr lang="en-US" sz="2400" b="1" i="1" dirty="0" smtClean="0">
                <a:solidFill>
                  <a:srgbClr val="002060"/>
                </a:solidFill>
                <a:latin typeface="Calibri" panose="020F0502020204030204" pitchFamily="34" charset="0"/>
                <a:cs typeface="Calibri" panose="020F0502020204030204" pitchFamily="34" charset="0"/>
              </a:rPr>
              <a:t>manage, analyze, visualize, and discover knowledge</a:t>
            </a:r>
            <a:r>
              <a:rPr lang="en-US" sz="2400" b="1" dirty="0" smtClean="0">
                <a:latin typeface="Calibri" panose="020F0502020204030204" pitchFamily="34" charset="0"/>
                <a:cs typeface="Calibri" panose="020F0502020204030204" pitchFamily="34" charset="0"/>
              </a:rPr>
              <a:t> from the collected data in a </a:t>
            </a:r>
            <a:r>
              <a:rPr lang="en-US" sz="2400" b="1" i="1" dirty="0" smtClean="0">
                <a:solidFill>
                  <a:srgbClr val="002060"/>
                </a:solidFill>
                <a:latin typeface="Calibri" panose="020F0502020204030204" pitchFamily="34" charset="0"/>
                <a:cs typeface="Calibri" panose="020F0502020204030204" pitchFamily="34" charset="0"/>
              </a:rPr>
              <a:t>timely manner and in a scalable fashion</a:t>
            </a:r>
            <a:endParaRPr lang="en-US" sz="2400" b="1" i="1"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606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smtClean="0">
                <a:solidFill>
                  <a:srgbClr val="C00000"/>
                </a:solidFill>
              </a:rPr>
              <a:t>What enables us to work with Big Data Now</a:t>
            </a:r>
            <a:endParaRPr lang="en-US" sz="3600" b="1" dirty="0">
              <a:solidFill>
                <a:srgbClr val="C00000"/>
              </a:solidFill>
            </a:endParaRPr>
          </a:p>
        </p:txBody>
      </p:sp>
      <p:sp>
        <p:nvSpPr>
          <p:cNvPr id="3" name="Content Placeholder 2"/>
          <p:cNvSpPr>
            <a:spLocks noGrp="1"/>
          </p:cNvSpPr>
          <p:nvPr>
            <p:ph idx="1"/>
          </p:nvPr>
        </p:nvSpPr>
        <p:spPr/>
        <p:txBody>
          <a:bodyPr>
            <a:normAutofit/>
          </a:bodyPr>
          <a:lstStyle/>
          <a:p>
            <a:r>
              <a:rPr lang="en-US" b="1" dirty="0" smtClean="0">
                <a:solidFill>
                  <a:srgbClr val="000000"/>
                </a:solidFill>
                <a:latin typeface="Calibri" pitchFamily="34" charset="0"/>
              </a:rPr>
              <a:t>Availability of ecosystem of tools such as </a:t>
            </a:r>
            <a:r>
              <a:rPr lang="en-US" b="1" dirty="0" err="1" smtClean="0">
                <a:solidFill>
                  <a:srgbClr val="000000"/>
                </a:solidFill>
                <a:latin typeface="Calibri" pitchFamily="34" charset="0"/>
              </a:rPr>
              <a:t>Hadoop</a:t>
            </a:r>
            <a:r>
              <a:rPr lang="en-US" b="1" dirty="0" smtClean="0">
                <a:solidFill>
                  <a:srgbClr val="000000"/>
                </a:solidFill>
                <a:latin typeface="Calibri" pitchFamily="34" charset="0"/>
              </a:rPr>
              <a:t> </a:t>
            </a:r>
            <a:endParaRPr lang="en-US" dirty="0" smtClean="0">
              <a:solidFill>
                <a:srgbClr val="002060"/>
              </a:solidFill>
            </a:endParaRPr>
          </a:p>
          <a:p>
            <a:endParaRPr lang="en-US" dirty="0">
              <a:solidFill>
                <a:srgbClr val="002060"/>
              </a:solidFill>
              <a:latin typeface="Calibri" pitchFamily="34" charset="0"/>
            </a:endParaRPr>
          </a:p>
          <a:p>
            <a:r>
              <a:rPr lang="en-US" sz="2800" dirty="0" smtClean="0">
                <a:solidFill>
                  <a:srgbClr val="002060"/>
                </a:solidFill>
              </a:rPr>
              <a:t>. V                                             </a:t>
            </a:r>
          </a:p>
          <a:p>
            <a:r>
              <a:rPr lang="en-US" dirty="0" smtClean="0">
                <a:solidFill>
                  <a:srgbClr val="002060"/>
                </a:solidFill>
              </a:rPr>
              <a:t>                                                      </a:t>
            </a:r>
            <a:r>
              <a:rPr lang="en-US" sz="2000" b="1" dirty="0" smtClean="0">
                <a:solidFill>
                  <a:srgbClr val="002060"/>
                </a:solidFill>
              </a:rPr>
              <a:t>To do</a:t>
            </a:r>
            <a:endParaRPr lang="en-US" sz="2000" b="1" dirty="0">
              <a:solidFill>
                <a:srgbClr val="002060"/>
              </a:solidFill>
            </a:endParaRPr>
          </a:p>
        </p:txBody>
      </p:sp>
      <p:sp>
        <p:nvSpPr>
          <p:cNvPr id="4" name="Date Placeholder 3"/>
          <p:cNvSpPr>
            <a:spLocks noGrp="1"/>
          </p:cNvSpPr>
          <p:nvPr>
            <p:ph type="dt" sz="half" idx="10"/>
          </p:nvPr>
        </p:nvSpPr>
        <p:spPr/>
        <p:txBody>
          <a:bodyPr/>
          <a:lstStyle/>
          <a:p>
            <a:fld id="{F322CAFE-5463-4FE5-BD58-21A174CB17A2}"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17</a:t>
            </a:fld>
            <a:endParaRPr lang="en-US" sz="2000" dirty="0">
              <a:solidFill>
                <a:srgbClr val="7030A0"/>
              </a:solidFill>
            </a:endParaRPr>
          </a:p>
        </p:txBody>
      </p:sp>
      <p:pic>
        <p:nvPicPr>
          <p:cNvPr id="21" name="Content Placeholder 6"/>
          <p:cNvPicPr>
            <a:picLocks noChangeAspect="1"/>
          </p:cNvPicPr>
          <p:nvPr/>
        </p:nvPicPr>
        <p:blipFill>
          <a:blip r:embed="rId3"/>
          <a:stretch>
            <a:fillRect/>
          </a:stretch>
        </p:blipFill>
        <p:spPr>
          <a:xfrm>
            <a:off x="1616103" y="3538737"/>
            <a:ext cx="3956415" cy="2701122"/>
          </a:xfrm>
          <a:prstGeom prst="rect">
            <a:avLst/>
          </a:prstGeom>
        </p:spPr>
      </p:pic>
      <p:grpSp>
        <p:nvGrpSpPr>
          <p:cNvPr id="24" name="Group 23"/>
          <p:cNvGrpSpPr/>
          <p:nvPr/>
        </p:nvGrpSpPr>
        <p:grpSpPr>
          <a:xfrm>
            <a:off x="1458684" y="1704095"/>
            <a:ext cx="9991898" cy="1795549"/>
            <a:chOff x="1458684" y="1704095"/>
            <a:chExt cx="9991898" cy="1795549"/>
          </a:xfrm>
        </p:grpSpPr>
        <p:grpSp>
          <p:nvGrpSpPr>
            <p:cNvPr id="20" name="Group 19"/>
            <p:cNvGrpSpPr/>
            <p:nvPr/>
          </p:nvGrpSpPr>
          <p:grpSpPr>
            <a:xfrm>
              <a:off x="1458684" y="1704095"/>
              <a:ext cx="9991898" cy="1795549"/>
              <a:chOff x="1612669" y="1596041"/>
              <a:chExt cx="9991898" cy="1795549"/>
            </a:xfrm>
          </p:grpSpPr>
          <p:sp>
            <p:nvSpPr>
              <p:cNvPr id="9" name="Rounded Rectangle 8"/>
              <p:cNvSpPr/>
              <p:nvPr/>
            </p:nvSpPr>
            <p:spPr>
              <a:xfrm>
                <a:off x="1612669" y="1596041"/>
                <a:ext cx="3773978" cy="1795549"/>
              </a:xfrm>
              <a:prstGeom prst="roundRect">
                <a:avLst/>
              </a:prstGeom>
              <a:solidFill>
                <a:schemeClr val="tx2">
                  <a:lumMod val="20000"/>
                  <a:lumOff val="80000"/>
                </a:schemeClr>
              </a:solidFill>
              <a:ln>
                <a:solidFill>
                  <a:schemeClr val="tx2"/>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buFont typeface="Wingdings" panose="05000000000000000000" pitchFamily="2" charset="2"/>
                  <a:buChar char="ü"/>
                </a:pPr>
                <a:r>
                  <a:rPr lang="en-US" sz="2400" dirty="0">
                    <a:solidFill>
                      <a:srgbClr val="002060"/>
                    </a:solidFill>
                  </a:rPr>
                  <a:t>Scalable</a:t>
                </a:r>
              </a:p>
              <a:p>
                <a:pPr lvl="1">
                  <a:buFont typeface="Wingdings" panose="05000000000000000000" pitchFamily="2" charset="2"/>
                  <a:buChar char="ü"/>
                </a:pPr>
                <a:r>
                  <a:rPr lang="en-US" sz="2400" dirty="0">
                    <a:solidFill>
                      <a:srgbClr val="002060"/>
                    </a:solidFill>
                  </a:rPr>
                  <a:t>fault tolerant </a:t>
                </a:r>
              </a:p>
              <a:p>
                <a:pPr lvl="1">
                  <a:buFont typeface="Wingdings" panose="05000000000000000000" pitchFamily="2" charset="2"/>
                  <a:buChar char="ü"/>
                </a:pPr>
                <a:r>
                  <a:rPr lang="en-US" sz="2400" dirty="0">
                    <a:solidFill>
                      <a:srgbClr val="002060"/>
                    </a:solidFill>
                  </a:rPr>
                  <a:t>distributed </a:t>
                </a:r>
                <a:r>
                  <a:rPr lang="en-US" sz="2400" dirty="0" smtClean="0">
                    <a:solidFill>
                      <a:srgbClr val="002060"/>
                    </a:solidFill>
                  </a:rPr>
                  <a:t>storage</a:t>
                </a:r>
                <a:r>
                  <a:rPr lang="en-US" sz="2400" dirty="0" smtClean="0">
                    <a:solidFill>
                      <a:srgbClr val="002060"/>
                    </a:solidFill>
                    <a:latin typeface="Calibri" pitchFamily="34" charset="0"/>
                  </a:rPr>
                  <a:t>                </a:t>
                </a:r>
                <a:endParaRPr lang="en-US" sz="2400" dirty="0">
                  <a:solidFill>
                    <a:srgbClr val="002060"/>
                  </a:solidFill>
                  <a:latin typeface="Calibri" pitchFamily="34" charset="0"/>
                </a:endParaRPr>
              </a:p>
              <a:p>
                <a:pPr lvl="1">
                  <a:buFont typeface="Wingdings" panose="05000000000000000000" pitchFamily="2" charset="2"/>
                  <a:buChar char="ü"/>
                </a:pPr>
                <a:r>
                  <a:rPr lang="en-US" sz="2400" dirty="0">
                    <a:solidFill>
                      <a:srgbClr val="002060"/>
                    </a:solidFill>
                    <a:latin typeface="Calibri" pitchFamily="34" charset="0"/>
                  </a:rPr>
                  <a:t>parallel processing </a:t>
                </a:r>
              </a:p>
              <a:p>
                <a:pPr algn="ctr"/>
                <a:endParaRPr lang="en-US" dirty="0"/>
              </a:p>
            </p:txBody>
          </p:sp>
          <p:sp>
            <p:nvSpPr>
              <p:cNvPr id="10" name="Right Arrow 9"/>
              <p:cNvSpPr/>
              <p:nvPr/>
            </p:nvSpPr>
            <p:spPr>
              <a:xfrm>
                <a:off x="5733461" y="2443922"/>
                <a:ext cx="1890947" cy="315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747462" y="1762298"/>
                <a:ext cx="3857105" cy="1629292"/>
              </a:xfrm>
              <a:prstGeom prst="roundRect">
                <a:avLst/>
              </a:prstGeom>
              <a:solidFill>
                <a:schemeClr val="tx2">
                  <a:lumMod val="20000"/>
                  <a:lumOff val="80000"/>
                </a:schemeClr>
              </a:solidFill>
              <a:ln>
                <a:solidFill>
                  <a:schemeClr val="tx2"/>
                </a:solidFill>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ü"/>
                </a:pPr>
                <a:r>
                  <a:rPr lang="en-US" sz="2400" dirty="0" smtClean="0">
                    <a:solidFill>
                      <a:srgbClr val="002060"/>
                    </a:solidFill>
                  </a:rPr>
                  <a:t>Structured, unstructured data</a:t>
                </a:r>
              </a:p>
              <a:p>
                <a:pPr marL="342900" indent="-342900" algn="ctr">
                  <a:buFont typeface="Wingdings" panose="05000000000000000000" pitchFamily="2" charset="2"/>
                  <a:buChar char="ü"/>
                </a:pPr>
                <a:r>
                  <a:rPr lang="en-US" sz="2400" dirty="0" smtClean="0">
                    <a:solidFill>
                      <a:srgbClr val="002060"/>
                    </a:solidFill>
                  </a:rPr>
                  <a:t>Batch as well as stream computing</a:t>
                </a:r>
                <a:endParaRPr lang="en-US" sz="2400" dirty="0">
                  <a:solidFill>
                    <a:srgbClr val="002060"/>
                  </a:solidFill>
                </a:endParaRPr>
              </a:p>
            </p:txBody>
          </p:sp>
        </p:grpSp>
        <p:sp>
          <p:nvSpPr>
            <p:cNvPr id="22" name="Rectangle 21"/>
            <p:cNvSpPr/>
            <p:nvPr/>
          </p:nvSpPr>
          <p:spPr>
            <a:xfrm>
              <a:off x="5726974" y="2152101"/>
              <a:ext cx="1550125" cy="4497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2060"/>
                  </a:solidFill>
                </a:rPr>
                <a:t>To deal with</a:t>
              </a:r>
              <a:endParaRPr lang="en-US" b="1" dirty="0">
                <a:solidFill>
                  <a:srgbClr val="002060"/>
                </a:solidFill>
              </a:endParaRPr>
            </a:p>
          </p:txBody>
        </p:sp>
      </p:grpSp>
      <p:sp>
        <p:nvSpPr>
          <p:cNvPr id="25" name="AutoShape 2" descr="http://www.researchbeta.com/wp-content/uploads/2011/08/NOSQL.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 name="Picture 25"/>
          <p:cNvPicPr>
            <a:picLocks noChangeAspect="1"/>
          </p:cNvPicPr>
          <p:nvPr/>
        </p:nvPicPr>
        <p:blipFill>
          <a:blip r:embed="rId4"/>
          <a:stretch>
            <a:fillRect/>
          </a:stretch>
        </p:blipFill>
        <p:spPr>
          <a:xfrm>
            <a:off x="5818627" y="4145353"/>
            <a:ext cx="3378691" cy="1846612"/>
          </a:xfrm>
          <a:prstGeom prst="rect">
            <a:avLst/>
          </a:prstGeom>
        </p:spPr>
      </p:pic>
      <p:grpSp>
        <p:nvGrpSpPr>
          <p:cNvPr id="27" name="Group 26"/>
          <p:cNvGrpSpPr/>
          <p:nvPr/>
        </p:nvGrpSpPr>
        <p:grpSpPr>
          <a:xfrm>
            <a:off x="9319214" y="4149865"/>
            <a:ext cx="2778125" cy="1787525"/>
            <a:chOff x="6176963" y="4498623"/>
            <a:chExt cx="2778125" cy="1787525"/>
          </a:xfrm>
        </p:grpSpPr>
        <p:pic>
          <p:nvPicPr>
            <p:cNvPr id="28" name="Picture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80363" y="4984134"/>
              <a:ext cx="692150"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ounded Rectangle 29"/>
            <p:cNvSpPr/>
            <p:nvPr/>
          </p:nvSpPr>
          <p:spPr bwMode="auto">
            <a:xfrm>
              <a:off x="6176963" y="4498623"/>
              <a:ext cx="2778125" cy="1787525"/>
            </a:xfrm>
            <a:prstGeom prst="roundRect">
              <a:avLst/>
            </a:prstGeom>
            <a:noFill/>
            <a:ln>
              <a:solidFill>
                <a:srgbClr val="F1752C"/>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31" name="Picture 6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65900" y="5296378"/>
              <a:ext cx="113030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Picture 67"/>
            <p:cNvSpPr>
              <a:spLocks noChangeAspect="1"/>
            </p:cNvSpPr>
            <p:nvPr/>
          </p:nvSpPr>
          <p:spPr bwMode="auto">
            <a:xfrm>
              <a:off x="7448550" y="5289198"/>
              <a:ext cx="122396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3" name="Picture 68"/>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08938" y="4593873"/>
              <a:ext cx="6635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Picture 69"/>
            <p:cNvSpPr>
              <a:spLocks noChangeAspect="1"/>
            </p:cNvSpPr>
            <p:nvPr/>
          </p:nvSpPr>
          <p:spPr bwMode="auto">
            <a:xfrm>
              <a:off x="6637338" y="5209823"/>
              <a:ext cx="6508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5" name="Picture 70"/>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18450" y="5559073"/>
              <a:ext cx="6905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7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573838" y="5927373"/>
              <a:ext cx="112395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427788" y="4865199"/>
              <a:ext cx="1146175"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289675" y="5682898"/>
              <a:ext cx="1050925"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7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942263" y="5963886"/>
              <a:ext cx="91757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3433502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862052" y="3622500"/>
            <a:ext cx="6653548" cy="2576199"/>
          </a:xfrm>
          <a:prstGeom prst="roundRect">
            <a:avLst/>
          </a:prstGeom>
          <a:solidFill>
            <a:schemeClr val="tx2">
              <a:lumMod val="20000"/>
              <a:lumOff val="80000"/>
            </a:schemeClr>
          </a:solidFill>
          <a:ln>
            <a:solidFill>
              <a:srgbClr val="00206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r"/>
            <a:r>
              <a:rPr lang="en-US" b="1" dirty="0" smtClean="0">
                <a:solidFill>
                  <a:srgbClr val="FF0000"/>
                </a:solidFill>
              </a:rPr>
              <a:t>Continued…</a:t>
            </a:r>
            <a:endParaRPr lang="en-US" b="1" dirty="0">
              <a:solidFill>
                <a:srgbClr val="FF0000"/>
              </a:solidFill>
            </a:endParaRPr>
          </a:p>
        </p:txBody>
      </p:sp>
      <p:sp>
        <p:nvSpPr>
          <p:cNvPr id="3" name="Content Placeholder 2"/>
          <p:cNvSpPr>
            <a:spLocks noGrp="1"/>
          </p:cNvSpPr>
          <p:nvPr>
            <p:ph idx="1"/>
          </p:nvPr>
        </p:nvSpPr>
        <p:spPr/>
        <p:txBody>
          <a:bodyPr/>
          <a:lstStyle/>
          <a:p>
            <a:r>
              <a:rPr lang="en-US" b="1" dirty="0"/>
              <a:t>Availability of </a:t>
            </a:r>
            <a:r>
              <a:rPr lang="en-US" b="1" dirty="0" smtClean="0"/>
              <a:t>specialized algorithms and software tools for </a:t>
            </a:r>
            <a:endParaRPr lang="en-US" b="1" dirty="0"/>
          </a:p>
        </p:txBody>
      </p:sp>
      <p:sp>
        <p:nvSpPr>
          <p:cNvPr id="4" name="Date Placeholder 3"/>
          <p:cNvSpPr>
            <a:spLocks noGrp="1"/>
          </p:cNvSpPr>
          <p:nvPr>
            <p:ph type="dt" sz="half" idx="10"/>
          </p:nvPr>
        </p:nvSpPr>
        <p:spPr/>
        <p:txBody>
          <a:bodyPr/>
          <a:lstStyle/>
          <a:p>
            <a:fld id="{EF06B9B6-F87D-40C4-96ED-0E05559DC1D4}"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18</a:t>
            </a:fld>
            <a:endParaRPr lang="en-US" dirty="0"/>
          </a:p>
        </p:txBody>
      </p:sp>
      <p:grpSp>
        <p:nvGrpSpPr>
          <p:cNvPr id="7" name="Group 6"/>
          <p:cNvGrpSpPr/>
          <p:nvPr/>
        </p:nvGrpSpPr>
        <p:grpSpPr>
          <a:xfrm>
            <a:off x="4189125" y="3711915"/>
            <a:ext cx="2776968" cy="1837268"/>
            <a:chOff x="823448" y="3149189"/>
            <a:chExt cx="2776968" cy="1837268"/>
          </a:xfrm>
          <a:solidFill>
            <a:schemeClr val="accent1">
              <a:lumMod val="20000"/>
              <a:lumOff val="80000"/>
            </a:schemeClr>
          </a:solidFill>
        </p:grpSpPr>
        <p:pic>
          <p:nvPicPr>
            <p:cNvPr id="8" name="Picture 7"/>
            <p:cNvPicPr>
              <a:picLocks noChangeAspect="1"/>
            </p:cNvPicPr>
            <p:nvPr/>
          </p:nvPicPr>
          <p:blipFill>
            <a:blip r:embed="rId3"/>
            <a:stretch>
              <a:fillRect/>
            </a:stretch>
          </p:blipFill>
          <p:spPr>
            <a:xfrm>
              <a:off x="1066800" y="3276600"/>
              <a:ext cx="551447" cy="419100"/>
            </a:xfrm>
            <a:prstGeom prst="rect">
              <a:avLst/>
            </a:prstGeom>
            <a:grpFill/>
          </p:spPr>
        </p:pic>
        <p:pic>
          <p:nvPicPr>
            <p:cNvPr id="9" name="Picture 8"/>
            <p:cNvPicPr>
              <a:picLocks noChangeAspect="1"/>
            </p:cNvPicPr>
            <p:nvPr/>
          </p:nvPicPr>
          <p:blipFill>
            <a:blip r:embed="rId4"/>
            <a:stretch>
              <a:fillRect/>
            </a:stretch>
          </p:blipFill>
          <p:spPr>
            <a:xfrm>
              <a:off x="2024185" y="3149189"/>
              <a:ext cx="1252415" cy="578446"/>
            </a:xfrm>
            <a:prstGeom prst="rect">
              <a:avLst/>
            </a:prstGeom>
            <a:grpFill/>
          </p:spPr>
        </p:pic>
        <p:pic>
          <p:nvPicPr>
            <p:cNvPr id="10" name="Picture 9"/>
            <p:cNvPicPr>
              <a:picLocks noChangeAspect="1"/>
            </p:cNvPicPr>
            <p:nvPr/>
          </p:nvPicPr>
          <p:blipFill>
            <a:blip r:embed="rId5"/>
            <a:stretch>
              <a:fillRect/>
            </a:stretch>
          </p:blipFill>
          <p:spPr>
            <a:xfrm>
              <a:off x="823448" y="4011705"/>
              <a:ext cx="1200737" cy="428625"/>
            </a:xfrm>
            <a:prstGeom prst="rect">
              <a:avLst/>
            </a:prstGeom>
            <a:grpFill/>
          </p:spPr>
        </p:pic>
        <p:pic>
          <p:nvPicPr>
            <p:cNvPr id="11" name="Picture 10"/>
            <p:cNvPicPr>
              <a:picLocks noChangeAspect="1"/>
            </p:cNvPicPr>
            <p:nvPr/>
          </p:nvPicPr>
          <p:blipFill>
            <a:blip r:embed="rId6"/>
            <a:stretch>
              <a:fillRect/>
            </a:stretch>
          </p:blipFill>
          <p:spPr>
            <a:xfrm>
              <a:off x="2157568" y="3874951"/>
              <a:ext cx="1442848" cy="565379"/>
            </a:xfrm>
            <a:prstGeom prst="rect">
              <a:avLst/>
            </a:prstGeom>
            <a:grpFill/>
          </p:spPr>
        </p:pic>
        <p:pic>
          <p:nvPicPr>
            <p:cNvPr id="12" name="Picture 11"/>
            <p:cNvPicPr>
              <a:picLocks noChangeAspect="1"/>
            </p:cNvPicPr>
            <p:nvPr/>
          </p:nvPicPr>
          <p:blipFill>
            <a:blip r:embed="rId7"/>
            <a:stretch>
              <a:fillRect/>
            </a:stretch>
          </p:blipFill>
          <p:spPr>
            <a:xfrm>
              <a:off x="928578" y="4548362"/>
              <a:ext cx="990476" cy="438095"/>
            </a:xfrm>
            <a:prstGeom prst="rect">
              <a:avLst/>
            </a:prstGeom>
            <a:grpFill/>
          </p:spPr>
        </p:pic>
      </p:grpSp>
      <p:pic>
        <p:nvPicPr>
          <p:cNvPr id="15" name="Picture 14"/>
          <p:cNvPicPr>
            <a:picLocks noChangeAspect="1"/>
          </p:cNvPicPr>
          <p:nvPr/>
        </p:nvPicPr>
        <p:blipFill>
          <a:blip r:embed="rId8"/>
          <a:stretch>
            <a:fillRect/>
          </a:stretch>
        </p:blipFill>
        <p:spPr>
          <a:xfrm>
            <a:off x="7122168" y="3730727"/>
            <a:ext cx="1362855" cy="358646"/>
          </a:xfrm>
          <a:prstGeom prst="rect">
            <a:avLst/>
          </a:prstGeom>
        </p:spPr>
      </p:pic>
      <p:sp>
        <p:nvSpPr>
          <p:cNvPr id="16" name="AutoShape 2" descr="Weka 3: Data Mining Software in Java"/>
          <p:cNvSpPr>
            <a:spLocks noChangeAspect="1" noChangeArrowheads="1"/>
          </p:cNvSpPr>
          <p:nvPr/>
        </p:nvSpPr>
        <p:spPr bwMode="auto">
          <a:xfrm>
            <a:off x="155575" y="-136525"/>
            <a:ext cx="523875" cy="266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9"/>
          <a:stretch>
            <a:fillRect/>
          </a:stretch>
        </p:blipFill>
        <p:spPr>
          <a:xfrm>
            <a:off x="7284891" y="4437188"/>
            <a:ext cx="1347945" cy="587933"/>
          </a:xfrm>
          <a:prstGeom prst="rect">
            <a:avLst/>
          </a:prstGeom>
        </p:spPr>
      </p:pic>
      <p:sp>
        <p:nvSpPr>
          <p:cNvPr id="17" name="AutoShape 2" descr="Medalogix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nvPicPr>
        <p:blipFill>
          <a:blip r:embed="rId10"/>
          <a:stretch>
            <a:fillRect/>
          </a:stretch>
        </p:blipFill>
        <p:spPr>
          <a:xfrm>
            <a:off x="5462477" y="5105049"/>
            <a:ext cx="2047875" cy="600075"/>
          </a:xfrm>
          <a:prstGeom prst="rect">
            <a:avLst/>
          </a:prstGeom>
        </p:spPr>
      </p:pic>
      <p:pic>
        <p:nvPicPr>
          <p:cNvPr id="19" name="Picture 18"/>
          <p:cNvPicPr>
            <a:picLocks noChangeAspect="1"/>
          </p:cNvPicPr>
          <p:nvPr/>
        </p:nvPicPr>
        <p:blipFill>
          <a:blip r:embed="rId11"/>
          <a:stretch>
            <a:fillRect/>
          </a:stretch>
        </p:blipFill>
        <p:spPr>
          <a:xfrm>
            <a:off x="7663369" y="5163534"/>
            <a:ext cx="1809750" cy="676275"/>
          </a:xfrm>
          <a:prstGeom prst="rect">
            <a:avLst/>
          </a:prstGeom>
        </p:spPr>
      </p:pic>
      <p:pic>
        <p:nvPicPr>
          <p:cNvPr id="20" name="Picture 19"/>
          <p:cNvPicPr>
            <a:picLocks noChangeAspect="1"/>
          </p:cNvPicPr>
          <p:nvPr/>
        </p:nvPicPr>
        <p:blipFill>
          <a:blip r:embed="rId12"/>
          <a:stretch>
            <a:fillRect/>
          </a:stretch>
        </p:blipFill>
        <p:spPr>
          <a:xfrm>
            <a:off x="9626136" y="5188589"/>
            <a:ext cx="725794" cy="725794"/>
          </a:xfrm>
          <a:prstGeom prst="rect">
            <a:avLst/>
          </a:prstGeom>
        </p:spPr>
      </p:pic>
      <p:graphicFrame>
        <p:nvGraphicFramePr>
          <p:cNvPr id="22" name="Table 21"/>
          <p:cNvGraphicFramePr>
            <a:graphicFrameLocks noGrp="1"/>
          </p:cNvGraphicFramePr>
          <p:nvPr>
            <p:extLst>
              <p:ext uri="{D42A27DB-BD31-4B8C-83A1-F6EECF244321}">
                <p14:modId xmlns:p14="http://schemas.microsoft.com/office/powerpoint/2010/main" val="1789578765"/>
              </p:ext>
            </p:extLst>
          </p:nvPr>
        </p:nvGraphicFramePr>
        <p:xfrm>
          <a:off x="2240555" y="1796289"/>
          <a:ext cx="9380638" cy="1036320"/>
        </p:xfrm>
        <a:graphic>
          <a:graphicData uri="http://schemas.openxmlformats.org/drawingml/2006/table">
            <a:tbl>
              <a:tblPr firstRow="1" bandRow="1">
                <a:tableStyleId>{5C22544A-7EE6-4342-B048-85BDC9FD1C3A}</a:tableStyleId>
              </a:tblPr>
              <a:tblGrid>
                <a:gridCol w="4690319"/>
                <a:gridCol w="4690319"/>
              </a:tblGrid>
              <a:tr h="515017">
                <a:tc>
                  <a:txBody>
                    <a:bodyPr/>
                    <a:lstStyle/>
                    <a:p>
                      <a:pPr marL="457200" indent="-457200">
                        <a:buFont typeface="Wingdings" panose="05000000000000000000" pitchFamily="2" charset="2"/>
                        <a:buChar char="ü"/>
                      </a:pPr>
                      <a:r>
                        <a:rPr lang="en-US" sz="2800" b="1" dirty="0" smtClean="0">
                          <a:solidFill>
                            <a:srgbClr val="002060"/>
                          </a:solidFill>
                        </a:rPr>
                        <a:t>Machine Learning</a:t>
                      </a:r>
                      <a:endParaRPr lang="en-US" sz="2800" b="1"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marL="457200" marR="0" lvl="1"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1" dirty="0" smtClean="0">
                          <a:solidFill>
                            <a:srgbClr val="002060"/>
                          </a:solidFill>
                        </a:rPr>
                        <a:t>Predictive analytics</a:t>
                      </a:r>
                      <a:endParaRPr lang="en-US" sz="2800" b="1"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r>
              <a:tr h="515017">
                <a:tc>
                  <a:txBody>
                    <a:bodyPr/>
                    <a:lstStyle/>
                    <a:p>
                      <a:pPr marL="457200" marR="0" lvl="1"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1" dirty="0" smtClean="0">
                          <a:solidFill>
                            <a:srgbClr val="002060"/>
                          </a:solidFill>
                        </a:rPr>
                        <a:t>Forecasting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457200" marR="0" lvl="1"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b="1" dirty="0" smtClean="0">
                          <a:solidFill>
                            <a:srgbClr val="002060"/>
                          </a:solidFill>
                        </a:rPr>
                        <a:t>Data optimization</a:t>
                      </a:r>
                      <a:endParaRPr lang="en-US" sz="2800" b="1"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936040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rgbClr val="FF0000"/>
                </a:solidFill>
              </a:rPr>
              <a:t>Continued…</a:t>
            </a:r>
            <a:endParaRPr lang="en-US" dirty="0"/>
          </a:p>
        </p:txBody>
      </p:sp>
      <p:sp>
        <p:nvSpPr>
          <p:cNvPr id="3" name="Content Placeholder 2"/>
          <p:cNvSpPr>
            <a:spLocks noGrp="1"/>
          </p:cNvSpPr>
          <p:nvPr>
            <p:ph idx="1"/>
          </p:nvPr>
        </p:nvSpPr>
        <p:spPr/>
        <p:txBody>
          <a:bodyPr/>
          <a:lstStyle/>
          <a:p>
            <a:r>
              <a:rPr lang="en-US" b="1" dirty="0" smtClean="0"/>
              <a:t>Availability </a:t>
            </a:r>
            <a:r>
              <a:rPr lang="en-US" b="1" dirty="0"/>
              <a:t>of variety of data visualization tools </a:t>
            </a:r>
            <a:r>
              <a:rPr lang="en-US" dirty="0">
                <a:solidFill>
                  <a:srgbClr val="002060"/>
                </a:solidFill>
              </a:rPr>
              <a:t>to communicate information clearly and effectively through graphical means.</a:t>
            </a:r>
            <a:endParaRPr lang="en-US" b="1" dirty="0">
              <a:solidFill>
                <a:srgbClr val="002060"/>
              </a:solidFill>
            </a:endParaRPr>
          </a:p>
          <a:p>
            <a:endParaRPr lang="en-US" dirty="0"/>
          </a:p>
        </p:txBody>
      </p:sp>
      <p:sp>
        <p:nvSpPr>
          <p:cNvPr id="4" name="Date Placeholder 3"/>
          <p:cNvSpPr>
            <a:spLocks noGrp="1"/>
          </p:cNvSpPr>
          <p:nvPr>
            <p:ph type="dt" sz="half" idx="10"/>
          </p:nvPr>
        </p:nvSpPr>
        <p:spPr/>
        <p:txBody>
          <a:bodyPr/>
          <a:lstStyle/>
          <a:p>
            <a:fld id="{856B3E4C-3FF9-42A2-A37E-F660450C9BEC}"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19</a:t>
            </a:fld>
            <a:endParaRPr lang="en-US" dirty="0"/>
          </a:p>
        </p:txBody>
      </p:sp>
      <p:sp>
        <p:nvSpPr>
          <p:cNvPr id="8" name="Rounded Rectangle 7"/>
          <p:cNvSpPr/>
          <p:nvPr/>
        </p:nvSpPr>
        <p:spPr>
          <a:xfrm>
            <a:off x="4228019" y="3106651"/>
            <a:ext cx="5661166" cy="2660137"/>
          </a:xfrm>
          <a:prstGeom prst="roundRect">
            <a:avLst/>
          </a:prstGeom>
          <a:solidFill>
            <a:schemeClr val="accent1">
              <a:lumMod val="20000"/>
              <a:lumOff val="80000"/>
            </a:schemeClr>
          </a:solidFill>
          <a:ln>
            <a:solidFill>
              <a:schemeClr val="tx2"/>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smtClean="0">
              <a:hlinkClick r:id="rId2"/>
            </a:endParaRPr>
          </a:p>
          <a:p>
            <a:endParaRPr lang="en-US" b="1" dirty="0">
              <a:hlinkClick r:id="rId2"/>
            </a:endParaRPr>
          </a:p>
          <a:p>
            <a:endParaRPr lang="en-US" b="1" dirty="0" smtClean="0">
              <a:hlinkClick r:id="rId2"/>
            </a:endParaRPr>
          </a:p>
          <a:p>
            <a:endParaRPr lang="en-US" b="1" dirty="0">
              <a:hlinkClick r:id="rId2"/>
            </a:endParaRPr>
          </a:p>
          <a:p>
            <a:endParaRPr lang="en-US" b="1" dirty="0" smtClean="0">
              <a:hlinkClick r:id="rId2"/>
            </a:endParaRPr>
          </a:p>
          <a:p>
            <a:endParaRPr lang="en-US" b="1" dirty="0">
              <a:hlinkClick r:id="rId2"/>
            </a:endParaRPr>
          </a:p>
          <a:p>
            <a:endParaRPr lang="en-US" b="1" dirty="0" smtClean="0">
              <a:hlinkClick r:id="rId2"/>
            </a:endParaRPr>
          </a:p>
          <a:p>
            <a:r>
              <a:rPr lang="en-US" b="1" dirty="0" err="1" smtClean="0">
                <a:hlinkClick r:id="rId2"/>
              </a:rPr>
              <a:t>jQuery</a:t>
            </a:r>
            <a:r>
              <a:rPr lang="en-US" b="1" dirty="0" smtClean="0">
                <a:hlinkClick r:id="rId2"/>
              </a:rPr>
              <a:t> </a:t>
            </a:r>
            <a:r>
              <a:rPr lang="en-US" b="1" dirty="0">
                <a:hlinkClick r:id="rId2"/>
              </a:rPr>
              <a:t>Visualize</a:t>
            </a:r>
            <a:endParaRPr lang="en-US" b="1" dirty="0"/>
          </a:p>
        </p:txBody>
      </p:sp>
      <p:pic>
        <p:nvPicPr>
          <p:cNvPr id="9" name="Picture 8"/>
          <p:cNvPicPr>
            <a:picLocks noChangeAspect="1"/>
          </p:cNvPicPr>
          <p:nvPr/>
        </p:nvPicPr>
        <p:blipFill>
          <a:blip r:embed="rId3"/>
          <a:stretch>
            <a:fillRect/>
          </a:stretch>
        </p:blipFill>
        <p:spPr>
          <a:xfrm>
            <a:off x="4408917" y="3358185"/>
            <a:ext cx="1676400" cy="552450"/>
          </a:xfrm>
          <a:prstGeom prst="rect">
            <a:avLst/>
          </a:prstGeom>
        </p:spPr>
      </p:pic>
      <p:pic>
        <p:nvPicPr>
          <p:cNvPr id="10" name="Picture 9"/>
          <p:cNvPicPr>
            <a:picLocks noChangeAspect="1"/>
          </p:cNvPicPr>
          <p:nvPr/>
        </p:nvPicPr>
        <p:blipFill>
          <a:blip r:embed="rId4"/>
          <a:stretch>
            <a:fillRect/>
          </a:stretch>
        </p:blipFill>
        <p:spPr>
          <a:xfrm>
            <a:off x="4525435" y="4227170"/>
            <a:ext cx="551447" cy="419100"/>
          </a:xfrm>
          <a:prstGeom prst="rect">
            <a:avLst/>
          </a:prstGeom>
        </p:spPr>
      </p:pic>
      <p:pic>
        <p:nvPicPr>
          <p:cNvPr id="11" name="Picture 10"/>
          <p:cNvPicPr>
            <a:picLocks noChangeAspect="1"/>
          </p:cNvPicPr>
          <p:nvPr/>
        </p:nvPicPr>
        <p:blipFill>
          <a:blip r:embed="rId5"/>
          <a:stretch>
            <a:fillRect/>
          </a:stretch>
        </p:blipFill>
        <p:spPr>
          <a:xfrm>
            <a:off x="6143867" y="3358185"/>
            <a:ext cx="1047171" cy="389645"/>
          </a:xfrm>
          <a:prstGeom prst="rect">
            <a:avLst/>
          </a:prstGeom>
        </p:spPr>
      </p:pic>
      <p:pic>
        <p:nvPicPr>
          <p:cNvPr id="12" name="Picture 11"/>
          <p:cNvPicPr>
            <a:picLocks noChangeAspect="1"/>
          </p:cNvPicPr>
          <p:nvPr/>
        </p:nvPicPr>
        <p:blipFill>
          <a:blip r:embed="rId6"/>
          <a:stretch>
            <a:fillRect/>
          </a:stretch>
        </p:blipFill>
        <p:spPr>
          <a:xfrm>
            <a:off x="5534992" y="4120630"/>
            <a:ext cx="1389871" cy="451611"/>
          </a:xfrm>
          <a:prstGeom prst="rect">
            <a:avLst/>
          </a:prstGeom>
        </p:spPr>
      </p:pic>
      <p:pic>
        <p:nvPicPr>
          <p:cNvPr id="13" name="Picture 12"/>
          <p:cNvPicPr>
            <a:picLocks noChangeAspect="1"/>
          </p:cNvPicPr>
          <p:nvPr/>
        </p:nvPicPr>
        <p:blipFill>
          <a:blip r:embed="rId7"/>
          <a:stretch>
            <a:fillRect/>
          </a:stretch>
        </p:blipFill>
        <p:spPr>
          <a:xfrm>
            <a:off x="7382973" y="3259645"/>
            <a:ext cx="1202988" cy="679106"/>
          </a:xfrm>
          <a:prstGeom prst="rect">
            <a:avLst/>
          </a:prstGeom>
        </p:spPr>
      </p:pic>
      <p:pic>
        <p:nvPicPr>
          <p:cNvPr id="14" name="Picture 13"/>
          <p:cNvPicPr>
            <a:picLocks noChangeAspect="1"/>
          </p:cNvPicPr>
          <p:nvPr/>
        </p:nvPicPr>
        <p:blipFill>
          <a:blip r:embed="rId8"/>
          <a:stretch>
            <a:fillRect/>
          </a:stretch>
        </p:blipFill>
        <p:spPr>
          <a:xfrm>
            <a:off x="7382973" y="4122751"/>
            <a:ext cx="619125" cy="666750"/>
          </a:xfrm>
          <a:prstGeom prst="rect">
            <a:avLst/>
          </a:prstGeom>
        </p:spPr>
      </p:pic>
      <p:pic>
        <p:nvPicPr>
          <p:cNvPr id="16" name="Picture 15"/>
          <p:cNvPicPr>
            <a:picLocks noChangeAspect="1"/>
          </p:cNvPicPr>
          <p:nvPr/>
        </p:nvPicPr>
        <p:blipFill>
          <a:blip r:embed="rId9"/>
          <a:stretch>
            <a:fillRect/>
          </a:stretch>
        </p:blipFill>
        <p:spPr>
          <a:xfrm>
            <a:off x="6253927" y="4856186"/>
            <a:ext cx="1609350" cy="567230"/>
          </a:xfrm>
          <a:prstGeom prst="rect">
            <a:avLst/>
          </a:prstGeom>
        </p:spPr>
      </p:pic>
      <p:pic>
        <p:nvPicPr>
          <p:cNvPr id="17" name="Picture 16"/>
          <p:cNvPicPr>
            <a:picLocks noChangeAspect="1"/>
          </p:cNvPicPr>
          <p:nvPr/>
        </p:nvPicPr>
        <p:blipFill>
          <a:blip r:embed="rId10"/>
          <a:stretch>
            <a:fillRect/>
          </a:stretch>
        </p:blipFill>
        <p:spPr>
          <a:xfrm>
            <a:off x="8732929" y="3396285"/>
            <a:ext cx="1095375" cy="476250"/>
          </a:xfrm>
          <a:prstGeom prst="rect">
            <a:avLst/>
          </a:prstGeom>
        </p:spPr>
      </p:pic>
      <p:pic>
        <p:nvPicPr>
          <p:cNvPr id="18" name="Picture 17"/>
          <p:cNvPicPr>
            <a:picLocks noChangeAspect="1"/>
          </p:cNvPicPr>
          <p:nvPr/>
        </p:nvPicPr>
        <p:blipFill>
          <a:blip r:embed="rId11"/>
          <a:stretch>
            <a:fillRect/>
          </a:stretch>
        </p:blipFill>
        <p:spPr>
          <a:xfrm>
            <a:off x="8395440" y="4750634"/>
            <a:ext cx="1104900" cy="542925"/>
          </a:xfrm>
          <a:prstGeom prst="rect">
            <a:avLst/>
          </a:prstGeom>
        </p:spPr>
      </p:pic>
      <p:pic>
        <p:nvPicPr>
          <p:cNvPr id="19" name="Picture 18"/>
          <p:cNvPicPr>
            <a:picLocks noChangeAspect="1"/>
          </p:cNvPicPr>
          <p:nvPr/>
        </p:nvPicPr>
        <p:blipFill>
          <a:blip r:embed="rId12"/>
          <a:stretch>
            <a:fillRect/>
          </a:stretch>
        </p:blipFill>
        <p:spPr>
          <a:xfrm>
            <a:off x="8270983" y="4176388"/>
            <a:ext cx="1516421" cy="395853"/>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58684" y="2204106"/>
            <a:ext cx="2619375" cy="1743075"/>
          </a:xfrm>
          <a:prstGeom prst="rect">
            <a:avLst/>
          </a:prstGeom>
        </p:spPr>
      </p:pic>
    </p:spTree>
    <p:extLst>
      <p:ext uri="{BB962C8B-B14F-4D97-AF65-F5344CB8AC3E}">
        <p14:creationId xmlns:p14="http://schemas.microsoft.com/office/powerpoint/2010/main" val="2356917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a:t>
            </a:r>
            <a:r>
              <a:rPr lang="en-US" sz="3200" dirty="0" smtClean="0"/>
              <a:t>Big data and</a:t>
            </a:r>
            <a:r>
              <a:rPr lang="en-US" dirty="0" smtClean="0"/>
              <a:t> </a:t>
            </a:r>
            <a:r>
              <a:rPr lang="en-US" sz="2800" dirty="0" smtClean="0"/>
              <a:t>Machine Learning</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grpSp>
        <p:nvGrpSpPr>
          <p:cNvPr id="4" name="Group 3"/>
          <p:cNvGrpSpPr/>
          <p:nvPr/>
        </p:nvGrpSpPr>
        <p:grpSpPr>
          <a:xfrm>
            <a:off x="2282990" y="1033461"/>
            <a:ext cx="2436886" cy="2438400"/>
            <a:chOff x="500820" y="1135797"/>
            <a:chExt cx="2436886" cy="2438400"/>
          </a:xfrm>
        </p:grpSpPr>
        <p:sp>
          <p:nvSpPr>
            <p:cNvPr id="5" name="TextBox 4"/>
            <p:cNvSpPr txBox="1"/>
            <p:nvPr/>
          </p:nvSpPr>
          <p:spPr>
            <a:xfrm>
              <a:off x="500820" y="2743200"/>
              <a:ext cx="2436886" cy="830997"/>
            </a:xfrm>
            <a:prstGeom prst="rect">
              <a:avLst/>
            </a:prstGeom>
            <a:noFill/>
          </p:spPr>
          <p:txBody>
            <a:bodyPr wrap="none" rtlCol="0">
              <a:spAutoFit/>
            </a:bodyPr>
            <a:lstStyle/>
            <a:p>
              <a:pPr algn="ctr"/>
              <a:r>
                <a:rPr lang="en-US" sz="2400" dirty="0" smtClean="0"/>
                <a:t>5.40 Million </a:t>
              </a:r>
              <a:endParaRPr lang="en-US" sz="2400" dirty="0" smtClean="0"/>
            </a:p>
            <a:p>
              <a:pPr algn="ctr"/>
              <a:r>
                <a:rPr lang="en-US" sz="2400" dirty="0" smtClean="0"/>
                <a:t>Wikipedia </a:t>
              </a:r>
              <a:r>
                <a:rPr lang="en-US" sz="2400" dirty="0" smtClean="0"/>
                <a:t>Articles</a:t>
              </a:r>
              <a:endParaRPr lang="en-US" sz="2400" dirty="0"/>
            </a:p>
          </p:txBody>
        </p:sp>
        <p:pic>
          <p:nvPicPr>
            <p:cNvPr id="6" name="Picture 2" descr="http://www.bioteams.com/images/wikipedia_as_a.jpg"/>
            <p:cNvPicPr>
              <a:picLocks noChangeAspect="1" noChangeArrowheads="1"/>
            </p:cNvPicPr>
            <p:nvPr/>
          </p:nvPicPr>
          <p:blipFill>
            <a:blip r:embed="rId2" cstate="print"/>
            <a:srcRect/>
            <a:stretch>
              <a:fillRect/>
            </a:stretch>
          </p:blipFill>
          <p:spPr bwMode="auto">
            <a:xfrm>
              <a:off x="838200" y="1135797"/>
              <a:ext cx="1600200" cy="1600200"/>
            </a:xfrm>
            <a:prstGeom prst="rect">
              <a:avLst/>
            </a:prstGeom>
            <a:noFill/>
          </p:spPr>
        </p:pic>
      </p:grpSp>
      <p:grpSp>
        <p:nvGrpSpPr>
          <p:cNvPr id="7" name="Group 6"/>
          <p:cNvGrpSpPr/>
          <p:nvPr/>
        </p:nvGrpSpPr>
        <p:grpSpPr>
          <a:xfrm>
            <a:off x="6387605" y="1289713"/>
            <a:ext cx="2951194" cy="1897797"/>
            <a:chOff x="3097813" y="1676400"/>
            <a:chExt cx="2951194" cy="1897797"/>
          </a:xfrm>
        </p:grpSpPr>
        <p:sp>
          <p:nvSpPr>
            <p:cNvPr id="8" name="TextBox 7"/>
            <p:cNvSpPr txBox="1"/>
            <p:nvPr/>
          </p:nvSpPr>
          <p:spPr>
            <a:xfrm>
              <a:off x="3097813" y="2743200"/>
              <a:ext cx="2951194" cy="830997"/>
            </a:xfrm>
            <a:prstGeom prst="rect">
              <a:avLst/>
            </a:prstGeom>
            <a:noFill/>
          </p:spPr>
          <p:txBody>
            <a:bodyPr wrap="none" rtlCol="0">
              <a:spAutoFit/>
            </a:bodyPr>
            <a:lstStyle/>
            <a:p>
              <a:pPr algn="ctr"/>
              <a:r>
                <a:rPr lang="en-US" sz="2400" dirty="0" smtClean="0"/>
                <a:t>1.3 </a:t>
              </a:r>
              <a:r>
                <a:rPr lang="en-US" sz="2400" dirty="0"/>
                <a:t>	</a:t>
              </a:r>
              <a:r>
                <a:rPr lang="en-US" sz="2400" dirty="0" smtClean="0"/>
                <a:t>Billion active users</a:t>
              </a:r>
            </a:p>
            <a:p>
              <a:pPr algn="ctr"/>
              <a:r>
                <a:rPr lang="en-US" sz="2400" dirty="0" smtClean="0"/>
                <a:t> Users</a:t>
              </a:r>
              <a:endParaRPr lang="en-US" sz="2400" dirty="0"/>
            </a:p>
          </p:txBody>
        </p:sp>
        <p:pic>
          <p:nvPicPr>
            <p:cNvPr id="9" name="Picture 8" descr="http://jchutchins.net/site/wp-content/uploads/2009/06/facebook-logo.jpg"/>
            <p:cNvPicPr>
              <a:picLocks noChangeAspect="1" noChangeArrowheads="1"/>
            </p:cNvPicPr>
            <p:nvPr/>
          </p:nvPicPr>
          <p:blipFill>
            <a:blip r:embed="rId3" cstate="print"/>
            <a:srcRect/>
            <a:stretch>
              <a:fillRect/>
            </a:stretch>
          </p:blipFill>
          <p:spPr bwMode="auto">
            <a:xfrm>
              <a:off x="3436848" y="1676400"/>
              <a:ext cx="2354352" cy="885825"/>
            </a:xfrm>
            <a:prstGeom prst="rect">
              <a:avLst/>
            </a:prstGeom>
            <a:noFill/>
          </p:spPr>
        </p:pic>
      </p:grpSp>
      <p:grpSp>
        <p:nvGrpSpPr>
          <p:cNvPr id="10" name="Group 9"/>
          <p:cNvGrpSpPr/>
          <p:nvPr/>
        </p:nvGrpSpPr>
        <p:grpSpPr>
          <a:xfrm>
            <a:off x="1327291" y="3844130"/>
            <a:ext cx="4522455" cy="1459468"/>
            <a:chOff x="5104097" y="1752600"/>
            <a:chExt cx="4522455" cy="1459468"/>
          </a:xfrm>
        </p:grpSpPr>
        <p:sp>
          <p:nvSpPr>
            <p:cNvPr id="11" name="TextBox 10"/>
            <p:cNvSpPr txBox="1"/>
            <p:nvPr/>
          </p:nvSpPr>
          <p:spPr>
            <a:xfrm>
              <a:off x="5104097" y="2750403"/>
              <a:ext cx="4522455" cy="461665"/>
            </a:xfrm>
            <a:prstGeom prst="rect">
              <a:avLst/>
            </a:prstGeom>
            <a:noFill/>
          </p:spPr>
          <p:txBody>
            <a:bodyPr wrap="none" rtlCol="0">
              <a:spAutoFit/>
            </a:bodyPr>
            <a:lstStyle/>
            <a:p>
              <a:pPr algn="ctr"/>
              <a:r>
                <a:rPr lang="en-US" sz="2400" dirty="0" smtClean="0"/>
                <a:t>3.5 Millions  new images every day</a:t>
              </a:r>
            </a:p>
          </p:txBody>
        </p:sp>
        <p:pic>
          <p:nvPicPr>
            <p:cNvPr id="12" name="Picture 12" descr="Flickr"/>
            <p:cNvPicPr>
              <a:picLocks noChangeAspect="1" noChangeArrowheads="1"/>
            </p:cNvPicPr>
            <p:nvPr/>
          </p:nvPicPr>
          <p:blipFill>
            <a:blip r:embed="rId4" cstate="print"/>
            <a:srcRect/>
            <a:stretch>
              <a:fillRect/>
            </a:stretch>
          </p:blipFill>
          <p:spPr bwMode="auto">
            <a:xfrm>
              <a:off x="6172200" y="1752600"/>
              <a:ext cx="2314575" cy="914400"/>
            </a:xfrm>
            <a:prstGeom prst="rect">
              <a:avLst/>
            </a:prstGeom>
            <a:noFill/>
          </p:spPr>
        </p:pic>
      </p:grpSp>
      <p:grpSp>
        <p:nvGrpSpPr>
          <p:cNvPr id="13" name="Group 12"/>
          <p:cNvGrpSpPr/>
          <p:nvPr/>
        </p:nvGrpSpPr>
        <p:grpSpPr>
          <a:xfrm>
            <a:off x="5861719" y="3521570"/>
            <a:ext cx="4084196" cy="1990725"/>
            <a:chOff x="4160316" y="4410075"/>
            <a:chExt cx="4084196" cy="1990725"/>
          </a:xfrm>
        </p:grpSpPr>
        <p:pic>
          <p:nvPicPr>
            <p:cNvPr id="14" name="Picture 18" descr="http://www.textually.org/tv/archives/2010/07/30/youtube-logo(2).jpeg"/>
            <p:cNvPicPr>
              <a:picLocks noChangeAspect="1" noChangeArrowheads="1"/>
            </p:cNvPicPr>
            <p:nvPr/>
          </p:nvPicPr>
          <p:blipFill>
            <a:blip r:embed="rId5" cstate="print"/>
            <a:srcRect/>
            <a:stretch>
              <a:fillRect/>
            </a:stretch>
          </p:blipFill>
          <p:spPr bwMode="auto">
            <a:xfrm>
              <a:off x="5181600" y="4410075"/>
              <a:ext cx="1953414" cy="1381125"/>
            </a:xfrm>
            <a:prstGeom prst="rect">
              <a:avLst/>
            </a:prstGeom>
            <a:noFill/>
          </p:spPr>
        </p:pic>
        <p:sp>
          <p:nvSpPr>
            <p:cNvPr id="15" name="TextBox 14"/>
            <p:cNvSpPr txBox="1"/>
            <p:nvPr/>
          </p:nvSpPr>
          <p:spPr>
            <a:xfrm>
              <a:off x="4160316" y="5569803"/>
              <a:ext cx="4084196" cy="830997"/>
            </a:xfrm>
            <a:prstGeom prst="rect">
              <a:avLst/>
            </a:prstGeom>
            <a:noFill/>
          </p:spPr>
          <p:txBody>
            <a:bodyPr wrap="none" rtlCol="0">
              <a:spAutoFit/>
            </a:bodyPr>
            <a:lstStyle/>
            <a:p>
              <a:pPr algn="ctr"/>
              <a:r>
                <a:rPr lang="en-US" sz="2400" dirty="0" smtClean="0"/>
                <a:t>1 billion user</a:t>
              </a:r>
            </a:p>
            <a:p>
              <a:pPr algn="ctr"/>
              <a:r>
                <a:rPr lang="en-US" sz="2400" dirty="0" smtClean="0"/>
                <a:t>300 hours of videos per minute</a:t>
              </a:r>
              <a:endParaRPr lang="en-US" sz="2400" dirty="0"/>
            </a:p>
          </p:txBody>
        </p:sp>
      </p:grpSp>
      <p:sp>
        <p:nvSpPr>
          <p:cNvPr id="16" name="TextBox 15"/>
          <p:cNvSpPr txBox="1"/>
          <p:nvPr/>
        </p:nvSpPr>
        <p:spPr>
          <a:xfrm>
            <a:off x="3249339" y="5798939"/>
            <a:ext cx="3920689" cy="461665"/>
          </a:xfrm>
          <a:prstGeom prst="rect">
            <a:avLst/>
          </a:prstGeom>
          <a:noFill/>
        </p:spPr>
        <p:txBody>
          <a:bodyPr wrap="none" rtlCol="0">
            <a:spAutoFit/>
          </a:bodyPr>
          <a:lstStyle/>
          <a:p>
            <a:pPr algn="ctr"/>
            <a:r>
              <a:rPr lang="en-US" sz="2400" b="1" dirty="0" smtClean="0">
                <a:solidFill>
                  <a:srgbClr val="FF0000"/>
                </a:solidFill>
              </a:rPr>
              <a:t>Problem in Machine Learning</a:t>
            </a:r>
            <a:endParaRPr lang="en-US" sz="2400" b="1" dirty="0">
              <a:solidFill>
                <a:srgbClr val="FF0000"/>
              </a:solidFill>
            </a:endParaRPr>
          </a:p>
        </p:txBody>
      </p:sp>
      <p:sp>
        <p:nvSpPr>
          <p:cNvPr id="17" name="Date Placeholder 16"/>
          <p:cNvSpPr>
            <a:spLocks noGrp="1"/>
          </p:cNvSpPr>
          <p:nvPr>
            <p:ph type="dt" sz="half" idx="10"/>
          </p:nvPr>
        </p:nvSpPr>
        <p:spPr/>
        <p:txBody>
          <a:bodyPr/>
          <a:lstStyle/>
          <a:p>
            <a:fld id="{F5975E25-02C0-4D1E-92C1-D3DCC4FB9F95}" type="datetime3">
              <a:rPr lang="en-US" smtClean="0"/>
              <a:t>10 July 2017</a:t>
            </a:fld>
            <a:endParaRPr lang="en-US" dirty="0"/>
          </a:p>
        </p:txBody>
      </p:sp>
      <p:sp>
        <p:nvSpPr>
          <p:cNvPr id="18" name="Slide Number Placeholder 17"/>
          <p:cNvSpPr>
            <a:spLocks noGrp="1"/>
          </p:cNvSpPr>
          <p:nvPr>
            <p:ph type="sldNum" sz="quarter" idx="12"/>
          </p:nvPr>
        </p:nvSpPr>
        <p:spPr/>
        <p:txBody>
          <a:bodyPr/>
          <a:lstStyle/>
          <a:p>
            <a:fld id="{1EEAAE30-8247-4A49-8D1E-F8DA02D30172}" type="slidenum">
              <a:rPr lang="en-US" smtClean="0"/>
              <a:t>2</a:t>
            </a:fld>
            <a:endParaRPr lang="en-US" dirty="0"/>
          </a:p>
        </p:txBody>
      </p:sp>
    </p:spTree>
    <p:extLst>
      <p:ext uri="{BB962C8B-B14F-4D97-AF65-F5344CB8AC3E}">
        <p14:creationId xmlns:p14="http://schemas.microsoft.com/office/powerpoint/2010/main" val="72294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C00000"/>
                </a:solidFill>
              </a:rPr>
              <a:t>Open Source tools for </a:t>
            </a:r>
            <a:r>
              <a:rPr lang="en-US" b="1" dirty="0">
                <a:solidFill>
                  <a:srgbClr val="C00000"/>
                </a:solidFill>
              </a:rPr>
              <a:t>Big Data</a:t>
            </a:r>
            <a:br>
              <a:rPr lang="en-US" b="1" dirty="0">
                <a:solidFill>
                  <a:srgbClr val="C00000"/>
                </a:solidFill>
              </a:rPr>
            </a:br>
            <a:r>
              <a:rPr lang="en-US" sz="2700" b="1" dirty="0">
                <a:solidFill>
                  <a:srgbClr val="C00000"/>
                </a:solidFill>
              </a:rPr>
              <a:t>http://www.bigdata-startups.com/open-source-tools/</a:t>
            </a:r>
          </a:p>
        </p:txBody>
      </p:sp>
      <p:pic>
        <p:nvPicPr>
          <p:cNvPr id="7" name="Content Placeholder 6"/>
          <p:cNvPicPr>
            <a:picLocks noGrp="1" noChangeAspect="1"/>
          </p:cNvPicPr>
          <p:nvPr>
            <p:ph idx="1"/>
          </p:nvPr>
        </p:nvPicPr>
        <p:blipFill>
          <a:blip r:embed="rId3"/>
          <a:stretch>
            <a:fillRect/>
          </a:stretch>
        </p:blipFill>
        <p:spPr>
          <a:xfrm>
            <a:off x="1458684" y="1084522"/>
            <a:ext cx="10384974" cy="5271828"/>
          </a:xfrm>
          <a:prstGeom prst="rect">
            <a:avLst/>
          </a:prstGeom>
        </p:spPr>
      </p:pic>
      <p:sp>
        <p:nvSpPr>
          <p:cNvPr id="4" name="Date Placeholder 3"/>
          <p:cNvSpPr>
            <a:spLocks noGrp="1"/>
          </p:cNvSpPr>
          <p:nvPr>
            <p:ph type="dt" sz="half" idx="10"/>
          </p:nvPr>
        </p:nvSpPr>
        <p:spPr/>
        <p:txBody>
          <a:bodyPr/>
          <a:lstStyle/>
          <a:p>
            <a:fld id="{3B51A419-F121-495E-AC9A-4ADA0F5B018F}"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20</a:t>
            </a:fld>
            <a:endParaRPr lang="en-US" sz="2000" dirty="0">
              <a:solidFill>
                <a:srgbClr val="7030A0"/>
              </a:solidFill>
            </a:endParaRPr>
          </a:p>
        </p:txBody>
      </p:sp>
    </p:spTree>
    <p:extLst>
      <p:ext uri="{BB962C8B-B14F-4D97-AF65-F5344CB8AC3E}">
        <p14:creationId xmlns:p14="http://schemas.microsoft.com/office/powerpoint/2010/main" val="2641254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Harnessing Big Data</a:t>
            </a:r>
            <a:endParaRPr lang="en-US" b="1" dirty="0"/>
          </a:p>
        </p:txBody>
      </p:sp>
      <p:sp>
        <p:nvSpPr>
          <p:cNvPr id="4" name="Date Placeholder 3"/>
          <p:cNvSpPr>
            <a:spLocks noGrp="1"/>
          </p:cNvSpPr>
          <p:nvPr>
            <p:ph type="dt" sz="half" idx="10"/>
          </p:nvPr>
        </p:nvSpPr>
        <p:spPr/>
        <p:txBody>
          <a:bodyPr/>
          <a:lstStyle/>
          <a:p>
            <a:fld id="{918D2DEE-837E-493D-9F58-53E23B641532}"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21</a:t>
            </a:fld>
            <a:endParaRPr lang="en-US" sz="2000" dirty="0">
              <a:solidFill>
                <a:srgbClr val="7030A0"/>
              </a:solidFill>
            </a:endParaRPr>
          </a:p>
        </p:txBody>
      </p:sp>
      <p:pic>
        <p:nvPicPr>
          <p:cNvPr id="7" name="Content Placeholder 6"/>
          <p:cNvPicPr>
            <a:picLocks noGrp="1" noChangeAspect="1"/>
          </p:cNvPicPr>
          <p:nvPr>
            <p:ph idx="1"/>
          </p:nvPr>
        </p:nvPicPr>
        <p:blipFill>
          <a:blip r:embed="rId3"/>
          <a:stretch>
            <a:fillRect/>
          </a:stretch>
        </p:blipFill>
        <p:spPr>
          <a:xfrm>
            <a:off x="2769422" y="1220189"/>
            <a:ext cx="6322155" cy="38505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337176" y="5189012"/>
            <a:ext cx="8448675" cy="1209675"/>
          </a:xfrm>
          <a:prstGeom prst="rect">
            <a:avLst/>
          </a:prstGeom>
        </p:spPr>
      </p:pic>
    </p:spTree>
    <p:extLst>
      <p:ext uri="{BB962C8B-B14F-4D97-AF65-F5344CB8AC3E}">
        <p14:creationId xmlns:p14="http://schemas.microsoft.com/office/powerpoint/2010/main" val="1130524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D94532-FC0C-4320-AC95-6580E33B8E7B}"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22</a:t>
            </a:fld>
            <a:endParaRPr lang="en-US" dirty="0"/>
          </a:p>
        </p:txBody>
      </p:sp>
      <p:pic>
        <p:nvPicPr>
          <p:cNvPr id="7" name="Picture 6"/>
          <p:cNvPicPr>
            <a:picLocks noChangeAspect="1"/>
          </p:cNvPicPr>
          <p:nvPr/>
        </p:nvPicPr>
        <p:blipFill>
          <a:blip r:embed="rId2"/>
          <a:stretch>
            <a:fillRect/>
          </a:stretch>
        </p:blipFill>
        <p:spPr>
          <a:xfrm>
            <a:off x="1933574" y="2510617"/>
            <a:ext cx="2105025" cy="3524250"/>
          </a:xfrm>
          <a:prstGeom prst="rect">
            <a:avLst/>
          </a:prstGeom>
        </p:spPr>
      </p:pic>
      <p:sp>
        <p:nvSpPr>
          <p:cNvPr id="8" name="Explosion 2 7"/>
          <p:cNvSpPr/>
          <p:nvPr/>
        </p:nvSpPr>
        <p:spPr>
          <a:xfrm>
            <a:off x="3875312" y="63876"/>
            <a:ext cx="6803573" cy="4571999"/>
          </a:xfrm>
          <a:prstGeom prst="irregularSeal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0000"/>
                </a:solidFill>
              </a:rPr>
              <a:t>Are there any use cases of Big Data?</a:t>
            </a:r>
          </a:p>
          <a:p>
            <a:pPr algn="ctr"/>
            <a:endParaRPr lang="en-US" dirty="0"/>
          </a:p>
        </p:txBody>
      </p:sp>
      <p:pic>
        <p:nvPicPr>
          <p:cNvPr id="10" name="Picture 9"/>
          <p:cNvPicPr>
            <a:picLocks noChangeAspect="1"/>
          </p:cNvPicPr>
          <p:nvPr/>
        </p:nvPicPr>
        <p:blipFill>
          <a:blip r:embed="rId3"/>
          <a:stretch>
            <a:fillRect/>
          </a:stretch>
        </p:blipFill>
        <p:spPr>
          <a:xfrm>
            <a:off x="10444490" y="4198417"/>
            <a:ext cx="1072256" cy="1709680"/>
          </a:xfrm>
          <a:prstGeom prst="rect">
            <a:avLst/>
          </a:prstGeom>
        </p:spPr>
      </p:pic>
      <p:sp>
        <p:nvSpPr>
          <p:cNvPr id="11" name="12-Point Star 10"/>
          <p:cNvSpPr/>
          <p:nvPr/>
        </p:nvSpPr>
        <p:spPr>
          <a:xfrm>
            <a:off x="7950671" y="3711631"/>
            <a:ext cx="2493819" cy="1800975"/>
          </a:xfrm>
          <a:prstGeom prst="star1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rgbClr val="00B050"/>
                </a:solidFill>
              </a:rPr>
              <a:t>YES</a:t>
            </a:r>
            <a:endParaRPr lang="en-US" sz="4800" b="1" dirty="0">
              <a:solidFill>
                <a:srgbClr val="00B050"/>
              </a:solidFill>
            </a:endParaRPr>
          </a:p>
        </p:txBody>
      </p:sp>
    </p:spTree>
    <p:extLst>
      <p:ext uri="{BB962C8B-B14F-4D97-AF65-F5344CB8AC3E}">
        <p14:creationId xmlns:p14="http://schemas.microsoft.com/office/powerpoint/2010/main" val="466126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Recommender Systems</a:t>
            </a:r>
            <a:endParaRPr lang="en-US" b="1" dirty="0">
              <a:solidFill>
                <a:srgbClr val="C00000"/>
              </a:solidFill>
            </a:endParaRPr>
          </a:p>
        </p:txBody>
      </p:sp>
      <p:sp>
        <p:nvSpPr>
          <p:cNvPr id="3" name="Content Placeholder 2"/>
          <p:cNvSpPr>
            <a:spLocks noGrp="1"/>
          </p:cNvSpPr>
          <p:nvPr>
            <p:ph idx="1"/>
          </p:nvPr>
        </p:nvSpPr>
        <p:spPr>
          <a:xfrm>
            <a:off x="1458685" y="4738255"/>
            <a:ext cx="10515600" cy="1460933"/>
          </a:xfrm>
        </p:spPr>
        <p:txBody>
          <a:bodyPr/>
          <a:lstStyle/>
          <a:p>
            <a:r>
              <a:rPr lang="en-US" dirty="0">
                <a:solidFill>
                  <a:srgbClr val="C00000"/>
                </a:solidFill>
              </a:rPr>
              <a:t>Amazon</a:t>
            </a:r>
            <a:r>
              <a:rPr lang="en-US" dirty="0"/>
              <a:t> use customer click-stream data and historical purchase data of 152 million customers and each user is shown customized results on customized web pages.</a:t>
            </a:r>
          </a:p>
        </p:txBody>
      </p:sp>
      <p:sp>
        <p:nvSpPr>
          <p:cNvPr id="4" name="Date Placeholder 3"/>
          <p:cNvSpPr>
            <a:spLocks noGrp="1"/>
          </p:cNvSpPr>
          <p:nvPr>
            <p:ph type="dt" sz="half" idx="10"/>
          </p:nvPr>
        </p:nvSpPr>
        <p:spPr/>
        <p:txBody>
          <a:bodyPr/>
          <a:lstStyle/>
          <a:p>
            <a:fld id="{0A728925-A42B-4DB4-9A39-F967ED2084FF}"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23</a:t>
            </a:fld>
            <a:endParaRPr lang="en-US" dirty="0"/>
          </a:p>
        </p:txBody>
      </p:sp>
      <p:pic>
        <p:nvPicPr>
          <p:cNvPr id="7" name="Picture 6"/>
          <p:cNvPicPr>
            <a:picLocks noChangeAspect="1"/>
          </p:cNvPicPr>
          <p:nvPr/>
        </p:nvPicPr>
        <p:blipFill>
          <a:blip r:embed="rId2"/>
          <a:stretch>
            <a:fillRect/>
          </a:stretch>
        </p:blipFill>
        <p:spPr>
          <a:xfrm>
            <a:off x="1777538" y="1209237"/>
            <a:ext cx="4785309" cy="3164118"/>
          </a:xfrm>
          <a:prstGeom prst="rect">
            <a:avLst/>
          </a:prstGeom>
        </p:spPr>
      </p:pic>
      <p:pic>
        <p:nvPicPr>
          <p:cNvPr id="8" name="Picture 7"/>
          <p:cNvPicPr>
            <a:picLocks noChangeAspect="1"/>
          </p:cNvPicPr>
          <p:nvPr/>
        </p:nvPicPr>
        <p:blipFill>
          <a:blip r:embed="rId3"/>
          <a:stretch>
            <a:fillRect/>
          </a:stretch>
        </p:blipFill>
        <p:spPr>
          <a:xfrm>
            <a:off x="6469479" y="1483108"/>
            <a:ext cx="4372693" cy="2968828"/>
          </a:xfrm>
          <a:prstGeom prst="rect">
            <a:avLst/>
          </a:prstGeom>
        </p:spPr>
      </p:pic>
    </p:spTree>
    <p:extLst>
      <p:ext uri="{BB962C8B-B14F-4D97-AF65-F5344CB8AC3E}">
        <p14:creationId xmlns:p14="http://schemas.microsoft.com/office/powerpoint/2010/main" val="30633422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Watson wins Jeopardy!</a:t>
            </a:r>
          </a:p>
        </p:txBody>
      </p:sp>
      <p:sp>
        <p:nvSpPr>
          <p:cNvPr id="3" name="Content Placeholder 2"/>
          <p:cNvSpPr>
            <a:spLocks noGrp="1"/>
          </p:cNvSpPr>
          <p:nvPr>
            <p:ph idx="1"/>
          </p:nvPr>
        </p:nvSpPr>
        <p:spPr/>
        <p:txBody>
          <a:bodyPr>
            <a:normAutofit fontScale="92500" lnSpcReduction="10000"/>
          </a:bodyPr>
          <a:lstStyle/>
          <a:p>
            <a:endParaRPr lang="en-US" sz="1800" dirty="0" smtClean="0"/>
          </a:p>
          <a:p>
            <a:r>
              <a:rPr lang="en-US" sz="3300" dirty="0" smtClean="0">
                <a:solidFill>
                  <a:srgbClr val="C00000"/>
                </a:solidFill>
              </a:rPr>
              <a:t>Watson</a:t>
            </a:r>
            <a:r>
              <a:rPr lang="en-US" sz="3300" dirty="0" smtClean="0"/>
              <a:t> </a:t>
            </a:r>
            <a:r>
              <a:rPr lang="en-US" sz="3300" dirty="0"/>
              <a:t>was able to achieve this feat by using natural language processing and big data to comprehend the questions and then come up with the correct answer</a:t>
            </a:r>
            <a:endParaRPr lang="en-US" sz="33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2100" dirty="0" smtClean="0"/>
              <a:t>http</a:t>
            </a:r>
            <a:r>
              <a:rPr lang="en-US" sz="2100" dirty="0"/>
              <a:t>://www.siia.net/blog/index.php/2013/05/ibms-watson-graduates-from-winning-jeopardy-to-changing-healthcare/</a:t>
            </a:r>
          </a:p>
        </p:txBody>
      </p:sp>
      <p:sp>
        <p:nvSpPr>
          <p:cNvPr id="4" name="Date Placeholder 3"/>
          <p:cNvSpPr>
            <a:spLocks noGrp="1"/>
          </p:cNvSpPr>
          <p:nvPr>
            <p:ph type="dt" sz="half" idx="10"/>
          </p:nvPr>
        </p:nvSpPr>
        <p:spPr/>
        <p:txBody>
          <a:bodyPr/>
          <a:lstStyle/>
          <a:p>
            <a:fld id="{89B704C4-BFC4-4AE3-A5C0-164F965530BF}"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24</a:t>
            </a:fld>
            <a:endParaRPr lang="en-US" sz="2000" dirty="0">
              <a:solidFill>
                <a:srgbClr val="7030A0"/>
              </a:solidFill>
            </a:endParaRPr>
          </a:p>
        </p:txBody>
      </p:sp>
      <p:pic>
        <p:nvPicPr>
          <p:cNvPr id="7" name="Picture 6"/>
          <p:cNvPicPr>
            <a:picLocks noChangeAspect="1"/>
          </p:cNvPicPr>
          <p:nvPr/>
        </p:nvPicPr>
        <p:blipFill>
          <a:blip r:embed="rId3"/>
          <a:stretch>
            <a:fillRect/>
          </a:stretch>
        </p:blipFill>
        <p:spPr>
          <a:xfrm>
            <a:off x="3464502" y="2877344"/>
            <a:ext cx="5429250" cy="2266950"/>
          </a:xfrm>
          <a:prstGeom prst="rect">
            <a:avLst/>
          </a:prstGeom>
        </p:spPr>
      </p:pic>
    </p:spTree>
    <p:extLst>
      <p:ext uri="{BB962C8B-B14F-4D97-AF65-F5344CB8AC3E}">
        <p14:creationId xmlns:p14="http://schemas.microsoft.com/office/powerpoint/2010/main" val="16919926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Ford</a:t>
            </a:r>
            <a:r>
              <a:rPr lang="en-US" dirty="0" smtClean="0"/>
              <a:t> </a:t>
            </a:r>
            <a:endParaRPr lang="en-US" dirty="0"/>
          </a:p>
        </p:txBody>
      </p:sp>
      <p:sp>
        <p:nvSpPr>
          <p:cNvPr id="4" name="Date Placeholder 3"/>
          <p:cNvSpPr>
            <a:spLocks noGrp="1"/>
          </p:cNvSpPr>
          <p:nvPr>
            <p:ph type="dt" sz="half" idx="10"/>
          </p:nvPr>
        </p:nvSpPr>
        <p:spPr/>
        <p:txBody>
          <a:bodyPr/>
          <a:lstStyle/>
          <a:p>
            <a:fld id="{6DD83655-4BC8-4D95-BBC6-88D39DDE4141}"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25</a:t>
            </a:fld>
            <a:endParaRPr lang="en-US" dirty="0"/>
          </a:p>
        </p:txBody>
      </p:sp>
      <p:pic>
        <p:nvPicPr>
          <p:cNvPr id="8" name="Content Placeholder 7"/>
          <p:cNvPicPr>
            <a:picLocks noGrp="1" noChangeAspect="1"/>
          </p:cNvPicPr>
          <p:nvPr>
            <p:ph idx="1"/>
          </p:nvPr>
        </p:nvPicPr>
        <p:blipFill>
          <a:blip r:embed="rId2"/>
          <a:stretch>
            <a:fillRect/>
          </a:stretch>
        </p:blipFill>
        <p:spPr>
          <a:xfrm>
            <a:off x="3735215" y="1254471"/>
            <a:ext cx="4267200" cy="2819400"/>
          </a:xfrm>
          <a:prstGeom prst="rect">
            <a:avLst/>
          </a:prstGeom>
        </p:spPr>
      </p:pic>
      <p:sp>
        <p:nvSpPr>
          <p:cNvPr id="10" name="Rectangle 9"/>
          <p:cNvSpPr/>
          <p:nvPr/>
        </p:nvSpPr>
        <p:spPr>
          <a:xfrm>
            <a:off x="1895302" y="4538749"/>
            <a:ext cx="9775767" cy="13632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Ø"/>
            </a:pPr>
            <a:r>
              <a:rPr lang="en-US" sz="2800" b="1" dirty="0">
                <a:solidFill>
                  <a:schemeClr val="tx1"/>
                </a:solidFill>
              </a:rPr>
              <a:t>At </a:t>
            </a:r>
            <a:r>
              <a:rPr lang="en-US" sz="2800" b="1" dirty="0">
                <a:solidFill>
                  <a:srgbClr val="FF0000"/>
                </a:solidFill>
              </a:rPr>
              <a:t>Ford</a:t>
            </a:r>
            <a:r>
              <a:rPr lang="en-US" sz="2800" b="1" dirty="0">
                <a:solidFill>
                  <a:schemeClr val="tx1"/>
                </a:solidFill>
              </a:rPr>
              <a:t>, big data is impacting the parts and features of those cars before they’re ever part of a design file.</a:t>
            </a:r>
          </a:p>
        </p:txBody>
      </p:sp>
    </p:spTree>
    <p:extLst>
      <p:ext uri="{BB962C8B-B14F-4D97-AF65-F5344CB8AC3E}">
        <p14:creationId xmlns:p14="http://schemas.microsoft.com/office/powerpoint/2010/main" val="2527620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Traffic Analysis</a:t>
            </a:r>
            <a:endParaRPr lang="en-US" b="1" dirty="0">
              <a:solidFill>
                <a:srgbClr val="C00000"/>
              </a:solidFill>
            </a:endParaRPr>
          </a:p>
        </p:txBody>
      </p:sp>
      <p:pic>
        <p:nvPicPr>
          <p:cNvPr id="7" name="Content Placeholder 6"/>
          <p:cNvPicPr>
            <a:picLocks noGrp="1" noChangeAspect="1"/>
          </p:cNvPicPr>
          <p:nvPr>
            <p:ph idx="1"/>
          </p:nvPr>
        </p:nvPicPr>
        <p:blipFill>
          <a:blip r:embed="rId2"/>
          <a:stretch>
            <a:fillRect/>
          </a:stretch>
        </p:blipFill>
        <p:spPr>
          <a:xfrm>
            <a:off x="3581399" y="1179744"/>
            <a:ext cx="4408705" cy="2876867"/>
          </a:xfrm>
          <a:prstGeom prst="rect">
            <a:avLst/>
          </a:prstGeom>
        </p:spPr>
      </p:pic>
      <p:sp>
        <p:nvSpPr>
          <p:cNvPr id="4" name="Date Placeholder 3"/>
          <p:cNvSpPr>
            <a:spLocks noGrp="1"/>
          </p:cNvSpPr>
          <p:nvPr>
            <p:ph type="dt" sz="half" idx="10"/>
          </p:nvPr>
        </p:nvSpPr>
        <p:spPr/>
        <p:txBody>
          <a:bodyPr/>
          <a:lstStyle/>
          <a:p>
            <a:fld id="{AFFA6B1E-5A31-47D6-A50B-1B0463FA7355}"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26</a:t>
            </a:fld>
            <a:endParaRPr lang="en-US" dirty="0"/>
          </a:p>
        </p:txBody>
      </p:sp>
      <p:sp>
        <p:nvSpPr>
          <p:cNvPr id="8" name="Rectangle 7"/>
          <p:cNvSpPr/>
          <p:nvPr/>
        </p:nvSpPr>
        <p:spPr>
          <a:xfrm>
            <a:off x="1762298" y="4455622"/>
            <a:ext cx="10224655" cy="1662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Anyone who has driven in Los Angeles has experienced the traffic nightmare. The </a:t>
            </a:r>
            <a:r>
              <a:rPr lang="en-US" sz="2400" b="1" dirty="0" smtClean="0">
                <a:solidFill>
                  <a:schemeClr val="tx1"/>
                </a:solidFill>
              </a:rPr>
              <a:t>US government </a:t>
            </a:r>
            <a:r>
              <a:rPr lang="en-US" sz="2400" b="1" dirty="0">
                <a:solidFill>
                  <a:schemeClr val="tx1"/>
                </a:solidFill>
              </a:rPr>
              <a:t>is using big data to keep traffic moving on the I-10 and I-110 freeways for drivers who are willing to pay for less congestion.</a:t>
            </a:r>
          </a:p>
        </p:txBody>
      </p:sp>
    </p:spTree>
    <p:extLst>
      <p:ext uri="{BB962C8B-B14F-4D97-AF65-F5344CB8AC3E}">
        <p14:creationId xmlns:p14="http://schemas.microsoft.com/office/powerpoint/2010/main" val="21191159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Health Care</a:t>
            </a:r>
            <a:endParaRPr lang="en-US" b="1" dirty="0">
              <a:solidFill>
                <a:srgbClr val="C00000"/>
              </a:solidFill>
            </a:endParaRPr>
          </a:p>
        </p:txBody>
      </p:sp>
      <p:pic>
        <p:nvPicPr>
          <p:cNvPr id="8" name="Content Placeholder 7"/>
          <p:cNvPicPr>
            <a:picLocks noGrp="1" noChangeAspect="1"/>
          </p:cNvPicPr>
          <p:nvPr>
            <p:ph idx="1"/>
          </p:nvPr>
        </p:nvPicPr>
        <p:blipFill>
          <a:blip r:embed="rId2"/>
          <a:stretch>
            <a:fillRect/>
          </a:stretch>
        </p:blipFill>
        <p:spPr>
          <a:xfrm>
            <a:off x="4497474" y="1317056"/>
            <a:ext cx="4048010" cy="2865445"/>
          </a:xfrm>
          <a:prstGeom prst="rect">
            <a:avLst/>
          </a:prstGeom>
        </p:spPr>
      </p:pic>
      <p:sp>
        <p:nvSpPr>
          <p:cNvPr id="4" name="Date Placeholder 3"/>
          <p:cNvSpPr>
            <a:spLocks noGrp="1"/>
          </p:cNvSpPr>
          <p:nvPr>
            <p:ph type="dt" sz="half" idx="10"/>
          </p:nvPr>
        </p:nvSpPr>
        <p:spPr/>
        <p:txBody>
          <a:bodyPr/>
          <a:lstStyle/>
          <a:p>
            <a:fld id="{102EEF74-FD66-47D0-AAFE-36E2F45AE873}"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27</a:t>
            </a:fld>
            <a:endParaRPr lang="en-US" dirty="0"/>
          </a:p>
        </p:txBody>
      </p:sp>
      <p:sp>
        <p:nvSpPr>
          <p:cNvPr id="7" name="Rectangle 6"/>
          <p:cNvSpPr/>
          <p:nvPr/>
        </p:nvSpPr>
        <p:spPr>
          <a:xfrm>
            <a:off x="1729047" y="4322618"/>
            <a:ext cx="9991898" cy="17290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a:p>
            <a:r>
              <a:rPr lang="en-US" sz="2400" dirty="0">
                <a:solidFill>
                  <a:srgbClr val="FF0000"/>
                </a:solidFill>
              </a:rPr>
              <a:t>Aetna</a:t>
            </a:r>
            <a:r>
              <a:rPr lang="en-US" sz="2400" dirty="0">
                <a:solidFill>
                  <a:schemeClr val="tx1"/>
                </a:solidFill>
              </a:rPr>
              <a:t>, the insurance company that currently serves 18.2 million members, has a lot of data on its customers in the form of conditions treated (or billed for), prescriptions filled and the types of treatments doctors prescribe, and now it’s using that data to improve patient care.</a:t>
            </a:r>
          </a:p>
          <a:p>
            <a:pPr algn="ctr"/>
            <a:endParaRPr lang="en-US" dirty="0"/>
          </a:p>
        </p:txBody>
      </p:sp>
    </p:spTree>
    <p:extLst>
      <p:ext uri="{BB962C8B-B14F-4D97-AF65-F5344CB8AC3E}">
        <p14:creationId xmlns:p14="http://schemas.microsoft.com/office/powerpoint/2010/main" val="117397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3B4E7CA-9C29-41EB-9DFA-8D1EB42CCE7D}"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28</a:t>
            </a:fld>
            <a:endParaRPr lang="en-US" dirty="0"/>
          </a:p>
        </p:txBody>
      </p:sp>
      <p:pic>
        <p:nvPicPr>
          <p:cNvPr id="7" name="Picture 6"/>
          <p:cNvPicPr>
            <a:picLocks noChangeAspect="1"/>
          </p:cNvPicPr>
          <p:nvPr/>
        </p:nvPicPr>
        <p:blipFill>
          <a:blip r:embed="rId2"/>
          <a:stretch>
            <a:fillRect/>
          </a:stretch>
        </p:blipFill>
        <p:spPr>
          <a:xfrm>
            <a:off x="1354574" y="2626822"/>
            <a:ext cx="1205746" cy="2778458"/>
          </a:xfrm>
          <a:prstGeom prst="rect">
            <a:avLst/>
          </a:prstGeom>
        </p:spPr>
      </p:pic>
      <p:sp>
        <p:nvSpPr>
          <p:cNvPr id="8" name="Explosion 2 7"/>
          <p:cNvSpPr/>
          <p:nvPr/>
        </p:nvSpPr>
        <p:spPr>
          <a:xfrm>
            <a:off x="2560320" y="555130"/>
            <a:ext cx="6945977" cy="4143384"/>
          </a:xfrm>
          <a:prstGeom prst="irregularSeal2">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smtClean="0">
              <a:solidFill>
                <a:srgbClr val="C00000"/>
              </a:solidFill>
            </a:endParaRPr>
          </a:p>
          <a:p>
            <a:pPr algn="ctr"/>
            <a:r>
              <a:rPr lang="en-US" sz="3200" b="1" dirty="0" smtClean="0">
                <a:solidFill>
                  <a:srgbClr val="C00000"/>
                </a:solidFill>
              </a:rPr>
              <a:t>Is </a:t>
            </a:r>
            <a:r>
              <a:rPr lang="en-US" sz="3200" b="1" dirty="0">
                <a:solidFill>
                  <a:srgbClr val="C00000"/>
                </a:solidFill>
              </a:rPr>
              <a:t>Big Data ecosystem used only in Industry?</a:t>
            </a:r>
          </a:p>
          <a:p>
            <a:pPr algn="ctr"/>
            <a:endParaRPr lang="en-US" dirty="0"/>
          </a:p>
        </p:txBody>
      </p:sp>
      <p:pic>
        <p:nvPicPr>
          <p:cNvPr id="10" name="Picture 9"/>
          <p:cNvPicPr>
            <a:picLocks noChangeAspect="1"/>
          </p:cNvPicPr>
          <p:nvPr/>
        </p:nvPicPr>
        <p:blipFill>
          <a:blip r:embed="rId3"/>
          <a:stretch>
            <a:fillRect/>
          </a:stretch>
        </p:blipFill>
        <p:spPr>
          <a:xfrm>
            <a:off x="10444490" y="4198417"/>
            <a:ext cx="1072256" cy="1709680"/>
          </a:xfrm>
          <a:prstGeom prst="rect">
            <a:avLst/>
          </a:prstGeom>
        </p:spPr>
      </p:pic>
      <p:sp>
        <p:nvSpPr>
          <p:cNvPr id="11" name="12-Point Star 10"/>
          <p:cNvSpPr/>
          <p:nvPr/>
        </p:nvSpPr>
        <p:spPr>
          <a:xfrm>
            <a:off x="7950671" y="3711631"/>
            <a:ext cx="2493819" cy="1800975"/>
          </a:xfrm>
          <a:prstGeom prst="star1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smtClean="0">
                <a:solidFill>
                  <a:srgbClr val="00B050"/>
                </a:solidFill>
              </a:rPr>
              <a:t>NO</a:t>
            </a:r>
            <a:endParaRPr lang="en-US" sz="4800" b="1" dirty="0">
              <a:solidFill>
                <a:srgbClr val="00B050"/>
              </a:solidFill>
            </a:endParaRPr>
          </a:p>
        </p:txBody>
      </p:sp>
    </p:spTree>
    <p:extLst>
      <p:ext uri="{BB962C8B-B14F-4D97-AF65-F5344CB8AC3E}">
        <p14:creationId xmlns:p14="http://schemas.microsoft.com/office/powerpoint/2010/main" val="42317059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Big data in Genomic Analysis</a:t>
            </a:r>
            <a:endParaRPr lang="en-US" b="1" dirty="0">
              <a:solidFill>
                <a:srgbClr val="FF0000"/>
              </a:solidFill>
            </a:endParaRPr>
          </a:p>
        </p:txBody>
      </p:sp>
      <p:sp>
        <p:nvSpPr>
          <p:cNvPr id="3" name="Content Placeholder 2"/>
          <p:cNvSpPr>
            <a:spLocks noGrp="1"/>
          </p:cNvSpPr>
          <p:nvPr>
            <p:ph idx="1"/>
          </p:nvPr>
        </p:nvSpPr>
        <p:spPr>
          <a:xfrm>
            <a:off x="1458685" y="1712422"/>
            <a:ext cx="10515600" cy="4486767"/>
          </a:xfrm>
        </p:spPr>
        <p:txBody>
          <a:bodyPr/>
          <a:lstStyle/>
          <a:p>
            <a:r>
              <a:rPr lang="en-US" dirty="0"/>
              <a:t>Three billion base pairs make up the DNA present in humans. It’s probably safe to say that such a massive amount of data should be organized in a useful way, especially if it presents the possibility of eliminating cancer</a:t>
            </a:r>
            <a:r>
              <a:rPr lang="en-US" dirty="0" smtClean="0"/>
              <a:t>.</a:t>
            </a:r>
          </a:p>
          <a:p>
            <a:endParaRPr lang="en-US" dirty="0"/>
          </a:p>
          <a:p>
            <a:r>
              <a:rPr lang="en-US" dirty="0"/>
              <a:t>Lynda Chin et al. explain that genome </a:t>
            </a:r>
            <a:r>
              <a:rPr lang="en-US" dirty="0" smtClean="0"/>
              <a:t>analysis using </a:t>
            </a:r>
            <a:r>
              <a:rPr lang="en-US" dirty="0" err="1" smtClean="0"/>
              <a:t>Hadoop</a:t>
            </a:r>
            <a:r>
              <a:rPr lang="en-US" dirty="0" smtClean="0"/>
              <a:t> leading to </a:t>
            </a:r>
            <a:r>
              <a:rPr lang="en-US" dirty="0"/>
              <a:t>new cancer therapy targets and discoveries about certain cancer mutations and the medical responses they </a:t>
            </a:r>
            <a:r>
              <a:rPr lang="en-US" dirty="0" smtClean="0"/>
              <a:t>require.</a:t>
            </a:r>
          </a:p>
          <a:p>
            <a:r>
              <a:rPr lang="en-US" dirty="0">
                <a:hlinkClick r:id="rId3"/>
              </a:rPr>
              <a:t>http://</a:t>
            </a:r>
            <a:r>
              <a:rPr lang="en-US" dirty="0" smtClean="0">
                <a:hlinkClick r:id="rId3"/>
              </a:rPr>
              <a:t>genesdev.cshlp.org/content/25/6/534.full.pdf+html</a:t>
            </a:r>
            <a:endParaRPr lang="en-US" dirty="0" smtClean="0"/>
          </a:p>
          <a:p>
            <a:endParaRPr lang="en-US" dirty="0"/>
          </a:p>
        </p:txBody>
      </p:sp>
      <p:sp>
        <p:nvSpPr>
          <p:cNvPr id="4" name="Date Placeholder 3"/>
          <p:cNvSpPr>
            <a:spLocks noGrp="1"/>
          </p:cNvSpPr>
          <p:nvPr>
            <p:ph type="dt" sz="half" idx="10"/>
          </p:nvPr>
        </p:nvSpPr>
        <p:spPr/>
        <p:txBody>
          <a:bodyPr/>
          <a:lstStyle/>
          <a:p>
            <a:fld id="{54E673F0-01D4-4814-AEEB-31205A0F510D}"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29</a:t>
            </a:fld>
            <a:endParaRPr lang="en-US" sz="2000" dirty="0">
              <a:solidFill>
                <a:srgbClr val="7030A0"/>
              </a:solidFill>
            </a:endParaRPr>
          </a:p>
        </p:txBody>
      </p:sp>
    </p:spTree>
    <p:extLst>
      <p:ext uri="{BB962C8B-B14F-4D97-AF65-F5344CB8AC3E}">
        <p14:creationId xmlns:p14="http://schemas.microsoft.com/office/powerpoint/2010/main" val="3372880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Continue…</a:t>
            </a:r>
            <a:endParaRPr lang="en-US" dirty="0"/>
          </a:p>
        </p:txBody>
      </p:sp>
      <p:sp>
        <p:nvSpPr>
          <p:cNvPr id="3" name="Content Placeholder 2"/>
          <p:cNvSpPr>
            <a:spLocks noGrp="1"/>
          </p:cNvSpPr>
          <p:nvPr>
            <p:ph idx="1"/>
          </p:nvPr>
        </p:nvSpPr>
        <p:spPr/>
        <p:txBody>
          <a:bodyPr>
            <a:normAutofit/>
          </a:bodyPr>
          <a:lstStyle/>
          <a:p>
            <a:r>
              <a:rPr lang="en-US" sz="4000" dirty="0" smtClean="0"/>
              <a:t>Vertical Scaling</a:t>
            </a:r>
          </a:p>
          <a:p>
            <a:r>
              <a:rPr lang="en-US" sz="4000" dirty="0" smtClean="0"/>
              <a:t>Horizontal Scaling</a:t>
            </a:r>
            <a:endParaRPr lang="en-US" sz="4000" dirty="0"/>
          </a:p>
        </p:txBody>
      </p:sp>
      <p:sp>
        <p:nvSpPr>
          <p:cNvPr id="4" name="Date Placeholder 3"/>
          <p:cNvSpPr>
            <a:spLocks noGrp="1"/>
          </p:cNvSpPr>
          <p:nvPr>
            <p:ph type="dt" sz="half" idx="10"/>
          </p:nvPr>
        </p:nvSpPr>
        <p:spPr/>
        <p:txBody>
          <a:bodyPr/>
          <a:lstStyle/>
          <a:p>
            <a:fld id="{737F225A-936A-4AD2-840D-32D45E053E8F}" type="datetime3">
              <a:rPr lang="en-US" smtClean="0"/>
              <a:t>10 July 2017</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a:t>
            </a:fld>
            <a:endParaRPr lang="en-US" dirty="0"/>
          </a:p>
        </p:txBody>
      </p:sp>
    </p:spTree>
    <p:extLst>
      <p:ext uri="{BB962C8B-B14F-4D97-AF65-F5344CB8AC3E}">
        <p14:creationId xmlns:p14="http://schemas.microsoft.com/office/powerpoint/2010/main" val="1946307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Biomedical Image Processing</a:t>
            </a:r>
          </a:p>
        </p:txBody>
      </p:sp>
      <p:sp>
        <p:nvSpPr>
          <p:cNvPr id="3" name="Content Placeholder 2"/>
          <p:cNvSpPr>
            <a:spLocks noGrp="1"/>
          </p:cNvSpPr>
          <p:nvPr>
            <p:ph idx="1"/>
          </p:nvPr>
        </p:nvSpPr>
        <p:spPr/>
        <p:txBody>
          <a:bodyPr/>
          <a:lstStyle/>
          <a:p>
            <a:r>
              <a:rPr lang="en-US" dirty="0" smtClean="0"/>
              <a:t>Scientists study </a:t>
            </a:r>
            <a:r>
              <a:rPr lang="en-US" dirty="0"/>
              <a:t>the complex molecular interactions that regulate biological systems</a:t>
            </a:r>
            <a:r>
              <a:rPr lang="en-US" dirty="0" smtClean="0"/>
              <a:t>. The </a:t>
            </a:r>
            <a:r>
              <a:rPr lang="en-US" dirty="0"/>
              <a:t>acquisition system has a data rate of 1.5 Mbps, and a typical 48 hour experiment can generate more than 260 GB of images, recorded as hundreds of multichannel videos each corresponding to a different treatment</a:t>
            </a:r>
            <a:r>
              <a:rPr lang="en-US" dirty="0" smtClean="0"/>
              <a:t>.</a:t>
            </a:r>
          </a:p>
          <a:p>
            <a:endParaRPr lang="en-US" dirty="0"/>
          </a:p>
          <a:p>
            <a:r>
              <a:rPr lang="en-US" dirty="0" smtClean="0"/>
              <a:t>They </a:t>
            </a:r>
            <a:r>
              <a:rPr lang="en-US" dirty="0"/>
              <a:t>are using </a:t>
            </a:r>
            <a:r>
              <a:rPr lang="en-US" dirty="0" err="1"/>
              <a:t>hadoop</a:t>
            </a:r>
            <a:r>
              <a:rPr lang="en-US" dirty="0"/>
              <a:t> technology to solve the above problem effectively</a:t>
            </a:r>
            <a:r>
              <a:rPr lang="en-US" dirty="0" smtClean="0"/>
              <a:t>.</a:t>
            </a:r>
          </a:p>
          <a:p>
            <a:endParaRPr lang="en-US" dirty="0"/>
          </a:p>
          <a:p>
            <a:r>
              <a:rPr lang="en-US" dirty="0"/>
              <a:t>Ref: https://cs.uwaterloo.ca/~ashraf/pubs/hpcs09scientific.pdf</a:t>
            </a:r>
          </a:p>
          <a:p>
            <a:endParaRPr lang="en-US" dirty="0"/>
          </a:p>
        </p:txBody>
      </p:sp>
      <p:sp>
        <p:nvSpPr>
          <p:cNvPr id="4" name="Date Placeholder 3"/>
          <p:cNvSpPr>
            <a:spLocks noGrp="1"/>
          </p:cNvSpPr>
          <p:nvPr>
            <p:ph type="dt" sz="half" idx="10"/>
          </p:nvPr>
        </p:nvSpPr>
        <p:spPr/>
        <p:txBody>
          <a:bodyPr/>
          <a:lstStyle/>
          <a:p>
            <a:fld id="{100B5010-7923-4642-8281-D200AA44CC88}"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30</a:t>
            </a:fld>
            <a:endParaRPr lang="en-US" dirty="0"/>
          </a:p>
        </p:txBody>
      </p:sp>
    </p:spTree>
    <p:extLst>
      <p:ext uri="{BB962C8B-B14F-4D97-AF65-F5344CB8AC3E}">
        <p14:creationId xmlns:p14="http://schemas.microsoft.com/office/powerpoint/2010/main" val="19279954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err="1">
                <a:solidFill>
                  <a:srgbClr val="C00000"/>
                </a:solidFill>
              </a:rPr>
              <a:t>Hadoop</a:t>
            </a:r>
            <a:r>
              <a:rPr lang="en-US" b="1" dirty="0">
                <a:solidFill>
                  <a:srgbClr val="C00000"/>
                </a:solidFill>
              </a:rPr>
              <a:t> </a:t>
            </a:r>
            <a:r>
              <a:rPr lang="en-US" b="1" dirty="0" smtClean="0">
                <a:solidFill>
                  <a:srgbClr val="C00000"/>
                </a:solidFill>
              </a:rPr>
              <a:t>for </a:t>
            </a:r>
            <a:r>
              <a:rPr lang="en-US" b="1" dirty="0">
                <a:solidFill>
                  <a:srgbClr val="C00000"/>
                </a:solidFill>
              </a:rPr>
              <a:t>safe disposal of Nuclear waste disposal</a:t>
            </a:r>
          </a:p>
        </p:txBody>
      </p:sp>
      <p:sp>
        <p:nvSpPr>
          <p:cNvPr id="3" name="Content Placeholder 2"/>
          <p:cNvSpPr>
            <a:spLocks noGrp="1"/>
          </p:cNvSpPr>
          <p:nvPr>
            <p:ph idx="1"/>
          </p:nvPr>
        </p:nvSpPr>
        <p:spPr/>
        <p:txBody>
          <a:bodyPr/>
          <a:lstStyle/>
          <a:p>
            <a:r>
              <a:rPr lang="en-US" dirty="0" smtClean="0"/>
              <a:t>This work involves </a:t>
            </a:r>
            <a:r>
              <a:rPr lang="en-US" dirty="0"/>
              <a:t>conducting molecular dynamics simulations of relatively large systems (50,000 atoms) with a fully reactive model for water to understand how radiation damage would affect how quickly nuclear waste forms would degrade</a:t>
            </a:r>
            <a:r>
              <a:rPr lang="en-US" dirty="0" smtClean="0"/>
              <a:t>. </a:t>
            </a:r>
          </a:p>
          <a:p>
            <a:endParaRPr lang="en-US" dirty="0"/>
          </a:p>
          <a:p>
            <a:r>
              <a:rPr lang="en-US" dirty="0" smtClean="0"/>
              <a:t>They have used </a:t>
            </a:r>
            <a:r>
              <a:rPr lang="en-US" dirty="0" err="1" smtClean="0"/>
              <a:t>Hadoop</a:t>
            </a:r>
            <a:r>
              <a:rPr lang="en-US" dirty="0" smtClean="0"/>
              <a:t> for solving the problem.</a:t>
            </a:r>
            <a:endParaRPr lang="en-US" dirty="0"/>
          </a:p>
          <a:p>
            <a:endParaRPr lang="en-US" dirty="0"/>
          </a:p>
          <a:p>
            <a:r>
              <a:rPr lang="en-US" dirty="0"/>
              <a:t>Ref: http://glennklockwood.blogspot.in/2013/06/fortran-python-and-hadoop-for-safer.html</a:t>
            </a:r>
          </a:p>
          <a:p>
            <a:endParaRPr lang="en-US" dirty="0"/>
          </a:p>
        </p:txBody>
      </p:sp>
      <p:sp>
        <p:nvSpPr>
          <p:cNvPr id="4" name="Date Placeholder 3"/>
          <p:cNvSpPr>
            <a:spLocks noGrp="1"/>
          </p:cNvSpPr>
          <p:nvPr>
            <p:ph type="dt" sz="half" idx="10"/>
          </p:nvPr>
        </p:nvSpPr>
        <p:spPr/>
        <p:txBody>
          <a:bodyPr/>
          <a:lstStyle/>
          <a:p>
            <a:fld id="{894A49CE-518A-499D-988E-CD7EEF2DEEC3}"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31</a:t>
            </a:fld>
            <a:endParaRPr lang="en-US" dirty="0"/>
          </a:p>
        </p:txBody>
      </p:sp>
    </p:spTree>
    <p:extLst>
      <p:ext uri="{BB962C8B-B14F-4D97-AF65-F5344CB8AC3E}">
        <p14:creationId xmlns:p14="http://schemas.microsoft.com/office/powerpoint/2010/main" val="22705638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High-Energy Physics Analysis using </a:t>
            </a:r>
            <a:r>
              <a:rPr lang="en-US" b="1" dirty="0" err="1">
                <a:solidFill>
                  <a:srgbClr val="C00000"/>
                </a:solidFill>
              </a:rPr>
              <a:t>Hadoop</a:t>
            </a:r>
            <a:endParaRPr lang="en-US" b="1" dirty="0">
              <a:solidFill>
                <a:srgbClr val="C00000"/>
              </a:solidFill>
            </a:endParaRPr>
          </a:p>
        </p:txBody>
      </p:sp>
      <p:sp>
        <p:nvSpPr>
          <p:cNvPr id="4" name="Date Placeholder 3"/>
          <p:cNvSpPr>
            <a:spLocks noGrp="1"/>
          </p:cNvSpPr>
          <p:nvPr>
            <p:ph type="dt" sz="half" idx="10"/>
          </p:nvPr>
        </p:nvSpPr>
        <p:spPr/>
        <p:txBody>
          <a:bodyPr/>
          <a:lstStyle/>
          <a:p>
            <a:fld id="{B25CE5A2-5510-406C-BAC0-BB55ADA9BC6E}"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32</a:t>
            </a:fld>
            <a:endParaRPr lang="en-US" dirty="0"/>
          </a:p>
        </p:txBody>
      </p:sp>
      <p:sp>
        <p:nvSpPr>
          <p:cNvPr id="8" name="Content Placeholder 7"/>
          <p:cNvSpPr>
            <a:spLocks noGrp="1"/>
          </p:cNvSpPr>
          <p:nvPr>
            <p:ph idx="1"/>
          </p:nvPr>
        </p:nvSpPr>
        <p:spPr/>
        <p:txBody>
          <a:bodyPr/>
          <a:lstStyle/>
          <a:p>
            <a:endParaRPr lang="en-US" dirty="0"/>
          </a:p>
          <a:p>
            <a:r>
              <a:rPr lang="en-US" dirty="0" smtClean="0"/>
              <a:t>They </a:t>
            </a:r>
            <a:r>
              <a:rPr lang="en-US" dirty="0"/>
              <a:t>perform a </a:t>
            </a:r>
            <a:r>
              <a:rPr lang="en-US" i="1" dirty="0"/>
              <a:t>Large Hadron Collider</a:t>
            </a:r>
            <a:r>
              <a:rPr lang="en-US" dirty="0" smtClean="0"/>
              <a:t> </a:t>
            </a:r>
            <a:r>
              <a:rPr lang="en-US" dirty="0"/>
              <a:t>data analysis workflow using tools and data formats that are commonly used in the “Big Data” </a:t>
            </a:r>
            <a:r>
              <a:rPr lang="en-US" dirty="0" smtClean="0"/>
              <a:t>community outside </a:t>
            </a:r>
            <a:r>
              <a:rPr lang="en-US" dirty="0"/>
              <a:t>HEP. These include Apache Avro for </a:t>
            </a:r>
            <a:r>
              <a:rPr lang="en-US" dirty="0" err="1"/>
              <a:t>serialisation</a:t>
            </a:r>
            <a:r>
              <a:rPr lang="en-US" dirty="0"/>
              <a:t> to binary files, Pig and </a:t>
            </a:r>
            <a:r>
              <a:rPr lang="en-US" dirty="0" err="1"/>
              <a:t>Hadoop</a:t>
            </a:r>
            <a:r>
              <a:rPr lang="en-US" dirty="0"/>
              <a:t> for mass data processing and </a:t>
            </a:r>
            <a:r>
              <a:rPr lang="en-US" dirty="0" smtClean="0"/>
              <a:t>Python </a:t>
            </a:r>
            <a:r>
              <a:rPr lang="en-US" dirty="0" err="1" smtClean="0"/>
              <a:t>Scikit</a:t>
            </a:r>
            <a:r>
              <a:rPr lang="en-US" dirty="0" smtClean="0"/>
              <a:t>-Learn </a:t>
            </a:r>
            <a:r>
              <a:rPr lang="en-US" dirty="0"/>
              <a:t>for multi-</a:t>
            </a:r>
            <a:r>
              <a:rPr lang="en-US" dirty="0" err="1"/>
              <a:t>variate</a:t>
            </a:r>
            <a:r>
              <a:rPr lang="en-US" dirty="0"/>
              <a:t> analysis</a:t>
            </a:r>
            <a:r>
              <a:rPr lang="en-US" dirty="0" smtClean="0"/>
              <a:t>.</a:t>
            </a:r>
          </a:p>
          <a:p>
            <a:endParaRPr lang="en-US" dirty="0"/>
          </a:p>
          <a:p>
            <a:endParaRPr lang="en-US" dirty="0" smtClean="0"/>
          </a:p>
          <a:p>
            <a:r>
              <a:rPr lang="en-US" dirty="0"/>
              <a:t>http://indico.cern.ch/event/214784/session/9/contribution/231.pdf</a:t>
            </a:r>
          </a:p>
        </p:txBody>
      </p:sp>
    </p:spTree>
    <p:extLst>
      <p:ext uri="{BB962C8B-B14F-4D97-AF65-F5344CB8AC3E}">
        <p14:creationId xmlns:p14="http://schemas.microsoft.com/office/powerpoint/2010/main" val="2871559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AEAB24A-B546-4B9F-AFB5-F570198ADDCC}"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33</a:t>
            </a:fld>
            <a:endParaRPr lang="en-US" dirty="0"/>
          </a:p>
        </p:txBody>
      </p:sp>
      <p:pic>
        <p:nvPicPr>
          <p:cNvPr id="7" name="Picture 6"/>
          <p:cNvPicPr>
            <a:picLocks noChangeAspect="1"/>
          </p:cNvPicPr>
          <p:nvPr/>
        </p:nvPicPr>
        <p:blipFill>
          <a:blip r:embed="rId2"/>
          <a:stretch>
            <a:fillRect/>
          </a:stretch>
        </p:blipFill>
        <p:spPr>
          <a:xfrm>
            <a:off x="1354574" y="2626822"/>
            <a:ext cx="1205746" cy="2778458"/>
          </a:xfrm>
          <a:prstGeom prst="rect">
            <a:avLst/>
          </a:prstGeom>
        </p:spPr>
      </p:pic>
      <p:sp>
        <p:nvSpPr>
          <p:cNvPr id="8" name="Explosion 2 7"/>
          <p:cNvSpPr/>
          <p:nvPr/>
        </p:nvSpPr>
        <p:spPr>
          <a:xfrm>
            <a:off x="2560320" y="149629"/>
            <a:ext cx="6945977" cy="4548885"/>
          </a:xfrm>
          <a:prstGeom prst="irregularSeal2">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smtClean="0">
              <a:solidFill>
                <a:srgbClr val="C00000"/>
              </a:solidFill>
            </a:endParaRPr>
          </a:p>
          <a:p>
            <a:pPr algn="ctr"/>
            <a:endParaRPr lang="en-US" sz="2800" b="1" dirty="0" smtClean="0">
              <a:solidFill>
                <a:srgbClr val="C00000"/>
              </a:solidFill>
            </a:endParaRPr>
          </a:p>
          <a:p>
            <a:pPr algn="ctr"/>
            <a:r>
              <a:rPr lang="en-US" sz="2800" b="1" dirty="0" smtClean="0">
                <a:solidFill>
                  <a:srgbClr val="C00000"/>
                </a:solidFill>
              </a:rPr>
              <a:t>Who Plays significant role in demystifying the data for successful</a:t>
            </a:r>
          </a:p>
          <a:p>
            <a:pPr algn="ctr"/>
            <a:r>
              <a:rPr lang="en-US" sz="2800" b="1" dirty="0" smtClean="0">
                <a:solidFill>
                  <a:srgbClr val="C00000"/>
                </a:solidFill>
              </a:rPr>
              <a:t>Big data use cases</a:t>
            </a:r>
          </a:p>
          <a:p>
            <a:pPr algn="ctr"/>
            <a:endParaRPr lang="en-US" sz="3200" b="1" dirty="0">
              <a:solidFill>
                <a:srgbClr val="C00000"/>
              </a:solidFill>
            </a:endParaRPr>
          </a:p>
          <a:p>
            <a:pPr algn="ctr"/>
            <a:endParaRPr lang="en-US" dirty="0"/>
          </a:p>
        </p:txBody>
      </p:sp>
      <p:pic>
        <p:nvPicPr>
          <p:cNvPr id="10" name="Picture 9"/>
          <p:cNvPicPr>
            <a:picLocks noChangeAspect="1"/>
          </p:cNvPicPr>
          <p:nvPr/>
        </p:nvPicPr>
        <p:blipFill>
          <a:blip r:embed="rId3"/>
          <a:stretch>
            <a:fillRect/>
          </a:stretch>
        </p:blipFill>
        <p:spPr>
          <a:xfrm>
            <a:off x="10444490" y="4198417"/>
            <a:ext cx="1072256" cy="1709680"/>
          </a:xfrm>
          <a:prstGeom prst="rect">
            <a:avLst/>
          </a:prstGeom>
        </p:spPr>
      </p:pic>
      <p:sp>
        <p:nvSpPr>
          <p:cNvPr id="11" name="12-Point Star 10"/>
          <p:cNvSpPr/>
          <p:nvPr/>
        </p:nvSpPr>
        <p:spPr>
          <a:xfrm>
            <a:off x="7232073" y="3711631"/>
            <a:ext cx="3212417" cy="2196466"/>
          </a:xfrm>
          <a:prstGeom prst="star1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00B050"/>
                </a:solidFill>
              </a:rPr>
              <a:t>Data</a:t>
            </a:r>
          </a:p>
          <a:p>
            <a:pPr algn="ctr"/>
            <a:r>
              <a:rPr lang="en-US" sz="3200" b="1" dirty="0" smtClean="0">
                <a:solidFill>
                  <a:srgbClr val="00B050"/>
                </a:solidFill>
              </a:rPr>
              <a:t>Scientist</a:t>
            </a:r>
            <a:endParaRPr lang="en-US" sz="3200" b="1" dirty="0">
              <a:solidFill>
                <a:srgbClr val="00B050"/>
              </a:solidFill>
            </a:endParaRPr>
          </a:p>
        </p:txBody>
      </p:sp>
    </p:spTree>
    <p:extLst>
      <p:ext uri="{BB962C8B-B14F-4D97-AF65-F5344CB8AC3E}">
        <p14:creationId xmlns:p14="http://schemas.microsoft.com/office/powerpoint/2010/main" val="15737720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Data Science is Multidisciplinary</a:t>
            </a:r>
            <a:endParaRPr lang="en-US" dirty="0"/>
          </a:p>
        </p:txBody>
      </p:sp>
      <p:sp>
        <p:nvSpPr>
          <p:cNvPr id="4" name="Date Placeholder 3"/>
          <p:cNvSpPr>
            <a:spLocks noGrp="1"/>
          </p:cNvSpPr>
          <p:nvPr>
            <p:ph type="dt" sz="half" idx="10"/>
          </p:nvPr>
        </p:nvSpPr>
        <p:spPr/>
        <p:txBody>
          <a:bodyPr/>
          <a:lstStyle/>
          <a:p>
            <a:fld id="{29E398A2-66EF-445E-8DD8-A896D98D7BE3}"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34</a:t>
            </a:fld>
            <a:endParaRPr lang="en-US" sz="2000" dirty="0">
              <a:solidFill>
                <a:srgbClr val="7030A0"/>
              </a:solidFill>
            </a:endParaRPr>
          </a:p>
        </p:txBody>
      </p:sp>
      <p:pic>
        <p:nvPicPr>
          <p:cNvPr id="9" name="Picture 8"/>
          <p:cNvPicPr>
            <a:picLocks noChangeAspect="1"/>
          </p:cNvPicPr>
          <p:nvPr/>
        </p:nvPicPr>
        <p:blipFill>
          <a:blip r:embed="rId3"/>
          <a:stretch>
            <a:fillRect/>
          </a:stretch>
        </p:blipFill>
        <p:spPr>
          <a:xfrm>
            <a:off x="2344190" y="1178627"/>
            <a:ext cx="6601738" cy="4291148"/>
          </a:xfrm>
          <a:prstGeom prst="rect">
            <a:avLst/>
          </a:prstGeom>
        </p:spPr>
      </p:pic>
      <p:sp>
        <p:nvSpPr>
          <p:cNvPr id="3" name="Rounded Rectangle 2"/>
          <p:cNvSpPr/>
          <p:nvPr/>
        </p:nvSpPr>
        <p:spPr>
          <a:xfrm>
            <a:off x="1645920" y="5636029"/>
            <a:ext cx="9942022" cy="70399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2060"/>
                </a:solidFill>
              </a:rPr>
              <a:t>Data scientist should have minimum knowledge in these                               multi disciplinary areas</a:t>
            </a:r>
            <a:endParaRPr lang="en-US" sz="2400" b="1" dirty="0">
              <a:solidFill>
                <a:srgbClr val="002060"/>
              </a:solidFill>
            </a:endParaRPr>
          </a:p>
        </p:txBody>
      </p:sp>
    </p:spTree>
    <p:extLst>
      <p:ext uri="{BB962C8B-B14F-4D97-AF65-F5344CB8AC3E}">
        <p14:creationId xmlns:p14="http://schemas.microsoft.com/office/powerpoint/2010/main" val="2972968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Data Analytics Life Cycle</a:t>
            </a:r>
            <a:endParaRPr lang="en-US" b="1" dirty="0"/>
          </a:p>
        </p:txBody>
      </p:sp>
      <p:sp>
        <p:nvSpPr>
          <p:cNvPr id="4" name="Date Placeholder 3"/>
          <p:cNvSpPr>
            <a:spLocks noGrp="1"/>
          </p:cNvSpPr>
          <p:nvPr>
            <p:ph type="dt" sz="half" idx="10"/>
          </p:nvPr>
        </p:nvSpPr>
        <p:spPr/>
        <p:txBody>
          <a:bodyPr/>
          <a:lstStyle/>
          <a:p>
            <a:fld id="{C724E405-10D2-46A1-9486-379A7160C4CC}"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35</a:t>
            </a:fld>
            <a:endParaRPr lang="en-US" dirty="0"/>
          </a:p>
        </p:txBody>
      </p:sp>
      <p:pic>
        <p:nvPicPr>
          <p:cNvPr id="7" name="Content Placeholder 4"/>
          <p:cNvPicPr>
            <a:picLocks noGrp="1" noChangeAspect="1"/>
          </p:cNvPicPr>
          <p:nvPr>
            <p:ph idx="1"/>
          </p:nvPr>
        </p:nvPicPr>
        <p:blipFill>
          <a:blip r:embed="rId2"/>
          <a:stretch>
            <a:fillRect/>
          </a:stretch>
        </p:blipFill>
        <p:spPr>
          <a:xfrm>
            <a:off x="4659399" y="1369031"/>
            <a:ext cx="4048125" cy="4219575"/>
          </a:xfrm>
          <a:prstGeom prst="rect">
            <a:avLst/>
          </a:prstGeom>
        </p:spPr>
      </p:pic>
      <p:sp>
        <p:nvSpPr>
          <p:cNvPr id="8" name="Rectangle 7"/>
          <p:cNvSpPr/>
          <p:nvPr/>
        </p:nvSpPr>
        <p:spPr>
          <a:xfrm>
            <a:off x="1729047" y="5320145"/>
            <a:ext cx="10114611" cy="8811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2"/>
                </a:solidFill>
              </a:rPr>
              <a:t>Data scientist must understand the entire data analytics life cycle </a:t>
            </a:r>
            <a:endParaRPr lang="en-US" sz="2400" b="1" dirty="0">
              <a:solidFill>
                <a:schemeClr val="tx2"/>
              </a:solidFill>
            </a:endParaRPr>
          </a:p>
        </p:txBody>
      </p:sp>
    </p:spTree>
    <p:extLst>
      <p:ext uri="{BB962C8B-B14F-4D97-AF65-F5344CB8AC3E}">
        <p14:creationId xmlns:p14="http://schemas.microsoft.com/office/powerpoint/2010/main" val="6828195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E71873-9174-4D3E-81CD-DF52DEA3F717}"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36</a:t>
            </a:fld>
            <a:endParaRPr lang="en-US" dirty="0"/>
          </a:p>
        </p:txBody>
      </p:sp>
      <p:pic>
        <p:nvPicPr>
          <p:cNvPr id="7" name="Picture 6"/>
          <p:cNvPicPr>
            <a:picLocks noChangeAspect="1"/>
          </p:cNvPicPr>
          <p:nvPr/>
        </p:nvPicPr>
        <p:blipFill>
          <a:blip r:embed="rId2"/>
          <a:stretch>
            <a:fillRect/>
          </a:stretch>
        </p:blipFill>
        <p:spPr>
          <a:xfrm>
            <a:off x="1354574" y="2626822"/>
            <a:ext cx="1205746" cy="2778458"/>
          </a:xfrm>
          <a:prstGeom prst="rect">
            <a:avLst/>
          </a:prstGeom>
        </p:spPr>
      </p:pic>
      <p:sp>
        <p:nvSpPr>
          <p:cNvPr id="8" name="Explosion 2 7"/>
          <p:cNvSpPr/>
          <p:nvPr/>
        </p:nvSpPr>
        <p:spPr>
          <a:xfrm>
            <a:off x="2560320" y="149629"/>
            <a:ext cx="6945977" cy="4548885"/>
          </a:xfrm>
          <a:prstGeom prst="irregularSeal2">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smtClean="0">
              <a:solidFill>
                <a:srgbClr val="C00000"/>
              </a:solidFill>
            </a:endParaRPr>
          </a:p>
          <a:p>
            <a:pPr algn="ctr"/>
            <a:endParaRPr lang="en-US" sz="2800" b="1" dirty="0" smtClean="0">
              <a:solidFill>
                <a:srgbClr val="C00000"/>
              </a:solidFill>
            </a:endParaRPr>
          </a:p>
          <a:p>
            <a:pPr algn="ctr"/>
            <a:r>
              <a:rPr lang="en-US" sz="2800" b="1" dirty="0" smtClean="0">
                <a:solidFill>
                  <a:srgbClr val="C00000"/>
                </a:solidFill>
              </a:rPr>
              <a:t>What essential knowledge one need to have</a:t>
            </a:r>
          </a:p>
          <a:p>
            <a:pPr algn="ctr"/>
            <a:r>
              <a:rPr lang="en-US" sz="2800" b="1" dirty="0">
                <a:solidFill>
                  <a:srgbClr val="C00000"/>
                </a:solidFill>
              </a:rPr>
              <a:t>t</a:t>
            </a:r>
            <a:r>
              <a:rPr lang="en-US" sz="2800" b="1" dirty="0" smtClean="0">
                <a:solidFill>
                  <a:srgbClr val="C00000"/>
                </a:solidFill>
              </a:rPr>
              <a:t>o become</a:t>
            </a:r>
          </a:p>
          <a:p>
            <a:pPr algn="ctr"/>
            <a:r>
              <a:rPr lang="en-US" sz="2800" b="1" dirty="0" smtClean="0">
                <a:solidFill>
                  <a:srgbClr val="C00000"/>
                </a:solidFill>
              </a:rPr>
              <a:t>Data Scientist</a:t>
            </a:r>
          </a:p>
          <a:p>
            <a:pPr algn="ctr"/>
            <a:endParaRPr lang="en-US" sz="3200" b="1" dirty="0">
              <a:solidFill>
                <a:srgbClr val="C00000"/>
              </a:solidFill>
            </a:endParaRPr>
          </a:p>
          <a:p>
            <a:pPr algn="ctr"/>
            <a:endParaRPr lang="en-US" dirty="0"/>
          </a:p>
        </p:txBody>
      </p:sp>
      <p:pic>
        <p:nvPicPr>
          <p:cNvPr id="10" name="Picture 9"/>
          <p:cNvPicPr>
            <a:picLocks noChangeAspect="1"/>
          </p:cNvPicPr>
          <p:nvPr/>
        </p:nvPicPr>
        <p:blipFill>
          <a:blip r:embed="rId3"/>
          <a:stretch>
            <a:fillRect/>
          </a:stretch>
        </p:blipFill>
        <p:spPr>
          <a:xfrm>
            <a:off x="10444490" y="4198417"/>
            <a:ext cx="1072256" cy="1709680"/>
          </a:xfrm>
          <a:prstGeom prst="rect">
            <a:avLst/>
          </a:prstGeom>
        </p:spPr>
      </p:pic>
      <p:sp>
        <p:nvSpPr>
          <p:cNvPr id="11" name="12-Point Star 10"/>
          <p:cNvSpPr/>
          <p:nvPr/>
        </p:nvSpPr>
        <p:spPr>
          <a:xfrm>
            <a:off x="6932815" y="3711631"/>
            <a:ext cx="3511675" cy="2196466"/>
          </a:xfrm>
          <a:prstGeom prst="star12">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00B050"/>
                </a:solidFill>
              </a:rPr>
              <a:t>Machine</a:t>
            </a:r>
          </a:p>
          <a:p>
            <a:pPr algn="ctr"/>
            <a:r>
              <a:rPr lang="en-US" sz="3600" b="1" dirty="0" smtClean="0">
                <a:solidFill>
                  <a:srgbClr val="00B050"/>
                </a:solidFill>
              </a:rPr>
              <a:t>Learning</a:t>
            </a:r>
          </a:p>
        </p:txBody>
      </p:sp>
    </p:spTree>
    <p:extLst>
      <p:ext uri="{BB962C8B-B14F-4D97-AF65-F5344CB8AC3E}">
        <p14:creationId xmlns:p14="http://schemas.microsoft.com/office/powerpoint/2010/main" val="27394247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Major Challenges for Data scientist</a:t>
            </a:r>
            <a:endParaRPr lang="en-US" b="1" dirty="0">
              <a:solidFill>
                <a:srgbClr val="C00000"/>
              </a:solidFill>
            </a:endParaRPr>
          </a:p>
        </p:txBody>
      </p:sp>
      <p:sp>
        <p:nvSpPr>
          <p:cNvPr id="3" name="Content Placeholder 2"/>
          <p:cNvSpPr>
            <a:spLocks noGrp="1"/>
          </p:cNvSpPr>
          <p:nvPr>
            <p:ph idx="1"/>
          </p:nvPr>
        </p:nvSpPr>
        <p:spPr/>
        <p:txBody>
          <a:bodyPr/>
          <a:lstStyle/>
          <a:p>
            <a:r>
              <a:rPr lang="en-US" dirty="0" smtClean="0"/>
              <a:t>Formulating the problem and fitting into Machine learning or data mining  paradigm</a:t>
            </a:r>
          </a:p>
          <a:p>
            <a:endParaRPr lang="en-US" dirty="0"/>
          </a:p>
          <a:p>
            <a:r>
              <a:rPr lang="en-US" dirty="0" smtClean="0"/>
              <a:t>Domain knowledge in identifying the features that can represent the data</a:t>
            </a:r>
          </a:p>
          <a:p>
            <a:endParaRPr lang="en-US" dirty="0"/>
          </a:p>
          <a:p>
            <a:r>
              <a:rPr lang="en-US" dirty="0" smtClean="0"/>
              <a:t>all the problems may not </a:t>
            </a:r>
            <a:r>
              <a:rPr lang="en-US" dirty="0"/>
              <a:t>be </a:t>
            </a:r>
            <a:r>
              <a:rPr lang="en-US" dirty="0" smtClean="0"/>
              <a:t>easily expressed using </a:t>
            </a:r>
            <a:r>
              <a:rPr lang="en-US" dirty="0" err="1" smtClean="0"/>
              <a:t>MapReduce</a:t>
            </a:r>
            <a:r>
              <a:rPr lang="en-US" dirty="0" smtClean="0"/>
              <a:t> framework</a:t>
            </a:r>
            <a:endParaRPr lang="en-US" dirty="0"/>
          </a:p>
          <a:p>
            <a:pPr marL="0" indent="0">
              <a:buNone/>
            </a:pPr>
            <a:endParaRPr lang="en-US" dirty="0"/>
          </a:p>
        </p:txBody>
      </p:sp>
      <p:sp>
        <p:nvSpPr>
          <p:cNvPr id="4" name="Date Placeholder 3"/>
          <p:cNvSpPr>
            <a:spLocks noGrp="1"/>
          </p:cNvSpPr>
          <p:nvPr>
            <p:ph type="dt" sz="half" idx="10"/>
          </p:nvPr>
        </p:nvSpPr>
        <p:spPr/>
        <p:txBody>
          <a:bodyPr/>
          <a:lstStyle/>
          <a:p>
            <a:fld id="{4AEE8924-89FA-462E-9D17-5206E522E5F6}"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37</a:t>
            </a:fld>
            <a:endParaRPr lang="en-US" sz="2000" dirty="0">
              <a:solidFill>
                <a:srgbClr val="7030A0"/>
              </a:solidFill>
            </a:endParaRPr>
          </a:p>
        </p:txBody>
      </p:sp>
    </p:spTree>
    <p:extLst>
      <p:ext uri="{BB962C8B-B14F-4D97-AF65-F5344CB8AC3E}">
        <p14:creationId xmlns:p14="http://schemas.microsoft.com/office/powerpoint/2010/main" val="9009795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Machine Learning Challenges</a:t>
            </a:r>
            <a:endParaRPr lang="en-US" b="1" dirty="0">
              <a:solidFill>
                <a:srgbClr val="C00000"/>
              </a:solidFill>
            </a:endParaRPr>
          </a:p>
        </p:txBody>
      </p:sp>
      <p:sp>
        <p:nvSpPr>
          <p:cNvPr id="3" name="Content Placeholder 2"/>
          <p:cNvSpPr>
            <a:spLocks noGrp="1"/>
          </p:cNvSpPr>
          <p:nvPr>
            <p:ph idx="1"/>
          </p:nvPr>
        </p:nvSpPr>
        <p:spPr/>
        <p:txBody>
          <a:bodyPr/>
          <a:lstStyle/>
          <a:p>
            <a:endParaRPr lang="en-US" dirty="0" smtClean="0"/>
          </a:p>
          <a:p>
            <a:r>
              <a:rPr lang="en-US" dirty="0" smtClean="0"/>
              <a:t>Unavailability of Labelled data </a:t>
            </a:r>
          </a:p>
          <a:p>
            <a:r>
              <a:rPr lang="en-US" dirty="0" smtClean="0"/>
              <a:t>Incomplete</a:t>
            </a:r>
            <a:r>
              <a:rPr lang="en-US" dirty="0"/>
              <a:t>, noisy, and </a:t>
            </a:r>
            <a:r>
              <a:rPr lang="en-US" dirty="0" smtClean="0"/>
              <a:t>inconsistent data</a:t>
            </a:r>
          </a:p>
          <a:p>
            <a:r>
              <a:rPr lang="en-US" dirty="0" smtClean="0"/>
              <a:t>Assessing </a:t>
            </a:r>
            <a:r>
              <a:rPr lang="en-US" dirty="0"/>
              <a:t>the expected error of a learning algorithm on </a:t>
            </a:r>
            <a:r>
              <a:rPr lang="en-US" dirty="0" smtClean="0"/>
              <a:t>a problem</a:t>
            </a:r>
          </a:p>
          <a:p>
            <a:r>
              <a:rPr lang="en-US" dirty="0"/>
              <a:t>Outlier / </a:t>
            </a:r>
            <a:r>
              <a:rPr lang="en-US" dirty="0" err="1"/>
              <a:t>Anamoly</a:t>
            </a:r>
            <a:r>
              <a:rPr lang="en-US" dirty="0"/>
              <a:t> detection</a:t>
            </a:r>
          </a:p>
          <a:p>
            <a:r>
              <a:rPr lang="en-US" altLang="en-US" dirty="0"/>
              <a:t>Data normalization and </a:t>
            </a:r>
            <a:r>
              <a:rPr lang="en-US" altLang="en-US" dirty="0" smtClean="0"/>
              <a:t>standardization</a:t>
            </a:r>
          </a:p>
          <a:p>
            <a:r>
              <a:rPr lang="en-US" altLang="en-US" dirty="0" smtClean="0"/>
              <a:t>Dimensionality Reduction</a:t>
            </a:r>
          </a:p>
          <a:p>
            <a:endParaRPr lang="en-US" altLang="en-US" dirty="0"/>
          </a:p>
          <a:p>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3DB7C2F5-4716-4968-9D29-51E8A719E602}"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38</a:t>
            </a:fld>
            <a:endParaRPr lang="en-US" sz="2000" dirty="0">
              <a:solidFill>
                <a:srgbClr val="7030A0"/>
              </a:solidFill>
            </a:endParaRPr>
          </a:p>
        </p:txBody>
      </p:sp>
    </p:spTree>
    <p:extLst>
      <p:ext uri="{BB962C8B-B14F-4D97-AF65-F5344CB8AC3E}">
        <p14:creationId xmlns:p14="http://schemas.microsoft.com/office/powerpoint/2010/main" val="19737039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Why is Machine Learning Important?</a:t>
            </a:r>
            <a:endParaRPr lang="en-US" dirty="0"/>
          </a:p>
        </p:txBody>
      </p:sp>
      <p:sp>
        <p:nvSpPr>
          <p:cNvPr id="3" name="Content Placeholder 2"/>
          <p:cNvSpPr>
            <a:spLocks noGrp="1"/>
          </p:cNvSpPr>
          <p:nvPr>
            <p:ph idx="1"/>
          </p:nvPr>
        </p:nvSpPr>
        <p:spPr/>
        <p:txBody>
          <a:bodyPr/>
          <a:lstStyle/>
          <a:p>
            <a:pPr>
              <a:buFont typeface="Wingdings" pitchFamily="2" charset="2"/>
              <a:buChar char="v"/>
            </a:pPr>
            <a:r>
              <a:rPr lang="en-US" sz="2400" dirty="0"/>
              <a:t>Some tasks cannot be defined well, except by examples (e.g., recognizing people).</a:t>
            </a:r>
          </a:p>
          <a:p>
            <a:pPr>
              <a:buFont typeface="Wingdings" pitchFamily="2" charset="2"/>
              <a:buChar char="v"/>
            </a:pPr>
            <a:endParaRPr lang="en-US" sz="2400" dirty="0"/>
          </a:p>
          <a:p>
            <a:pPr>
              <a:buFont typeface="Wingdings" pitchFamily="2" charset="2"/>
              <a:buChar char="v"/>
            </a:pPr>
            <a:r>
              <a:rPr lang="en-US" sz="2400" dirty="0"/>
              <a:t>Relationships and correlations can be hidden within large amounts of data. ML may be able to find these relationships</a:t>
            </a:r>
            <a:r>
              <a:rPr lang="en-US" sz="2400" dirty="0" smtClean="0"/>
              <a:t>.</a:t>
            </a:r>
          </a:p>
          <a:p>
            <a:pPr>
              <a:buFont typeface="Wingdings" pitchFamily="2" charset="2"/>
              <a:buChar char="v"/>
            </a:pPr>
            <a:endParaRPr lang="en-US" sz="2400" dirty="0"/>
          </a:p>
          <a:p>
            <a:pPr marL="342900" lvl="1" indent="-342900">
              <a:buFont typeface="Wingdings" pitchFamily="2" charset="2"/>
              <a:buChar char="v"/>
            </a:pPr>
            <a:r>
              <a:rPr lang="tr-TR" dirty="0"/>
              <a:t>Humans are unable to explain their expertise (speech recognition</a:t>
            </a:r>
            <a:r>
              <a:rPr lang="tr-TR" dirty="0" smtClean="0"/>
              <a:t>)</a:t>
            </a:r>
            <a:endParaRPr lang="en-US" dirty="0" smtClean="0"/>
          </a:p>
          <a:p>
            <a:pPr marL="342900" lvl="1" indent="-342900">
              <a:buFont typeface="Wingdings" pitchFamily="2" charset="2"/>
              <a:buChar char="v"/>
            </a:pPr>
            <a:endParaRPr lang="en-US" dirty="0"/>
          </a:p>
          <a:p>
            <a:pPr marL="342900" lvl="1" indent="-342900">
              <a:buFont typeface="Wingdings" pitchFamily="2" charset="2"/>
              <a:buChar char="v"/>
            </a:pPr>
            <a:r>
              <a:rPr lang="tr-TR" dirty="0"/>
              <a:t>Human expertise does not exist (navigating on Mars),</a:t>
            </a:r>
          </a:p>
          <a:p>
            <a:pPr marL="0" indent="0">
              <a:buNone/>
            </a:pPr>
            <a:endParaRPr lang="en-US" sz="2400" dirty="0"/>
          </a:p>
          <a:p>
            <a:pPr>
              <a:buFont typeface="Wingdings" pitchFamily="2" charset="2"/>
              <a:buChar char="v"/>
            </a:pPr>
            <a:r>
              <a:rPr lang="en-US" sz="2400" dirty="0"/>
              <a:t>Human designers often produce machines that do not work as desired in the environments in which they are not used.</a:t>
            </a:r>
          </a:p>
          <a:p>
            <a:endParaRPr lang="en-US" dirty="0"/>
          </a:p>
        </p:txBody>
      </p:sp>
      <p:sp>
        <p:nvSpPr>
          <p:cNvPr id="4" name="Date Placeholder 3"/>
          <p:cNvSpPr>
            <a:spLocks noGrp="1"/>
          </p:cNvSpPr>
          <p:nvPr>
            <p:ph type="dt" sz="half" idx="10"/>
          </p:nvPr>
        </p:nvSpPr>
        <p:spPr/>
        <p:txBody>
          <a:bodyPr/>
          <a:lstStyle/>
          <a:p>
            <a:fld id="{6F5596AE-233E-4B5D-8B06-4CEBDA3A503D}"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39</a:t>
            </a:fld>
            <a:endParaRPr lang="en-US" dirty="0"/>
          </a:p>
        </p:txBody>
      </p:sp>
    </p:spTree>
    <p:extLst>
      <p:ext uri="{BB962C8B-B14F-4D97-AF65-F5344CB8AC3E}">
        <p14:creationId xmlns:p14="http://schemas.microsoft.com/office/powerpoint/2010/main" val="12003304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C00000"/>
                </a:solidFill>
              </a:rPr>
              <a:t>Parallelism</a:t>
            </a:r>
          </a:p>
        </p:txBody>
      </p:sp>
      <p:sp>
        <p:nvSpPr>
          <p:cNvPr id="3" name="Content Placeholder 2"/>
          <p:cNvSpPr>
            <a:spLocks noGrp="1"/>
          </p:cNvSpPr>
          <p:nvPr>
            <p:ph idx="1"/>
          </p:nvPr>
        </p:nvSpPr>
        <p:spPr>
          <a:xfrm>
            <a:off x="1286277" y="1213374"/>
            <a:ext cx="11976100" cy="5959476"/>
          </a:xfrm>
        </p:spPr>
        <p:txBody>
          <a:bodyPr>
            <a:normAutofit fontScale="77500" lnSpcReduction="20000"/>
          </a:bodyPr>
          <a:lstStyle/>
          <a:p>
            <a:r>
              <a:rPr lang="en-US" sz="5100" dirty="0" smtClean="0"/>
              <a:t> Wide variety of different parallel architecture</a:t>
            </a:r>
          </a:p>
          <a:p>
            <a:pPr lvl="1"/>
            <a:r>
              <a:rPr lang="en-US" sz="3600" dirty="0" smtClean="0"/>
              <a:t>GPUs</a:t>
            </a:r>
          </a:p>
          <a:p>
            <a:pPr lvl="1"/>
            <a:r>
              <a:rPr lang="en-US" sz="3600" dirty="0" err="1" smtClean="0"/>
              <a:t>MultiCore</a:t>
            </a:r>
            <a:endParaRPr lang="en-US" sz="3600" dirty="0" smtClean="0"/>
          </a:p>
          <a:p>
            <a:pPr lvl="1"/>
            <a:r>
              <a:rPr lang="en-US" sz="3600" dirty="0" smtClean="0"/>
              <a:t>Clusters</a:t>
            </a:r>
          </a:p>
          <a:p>
            <a:pPr marL="457200" lvl="1" indent="0">
              <a:buNone/>
            </a:pPr>
            <a:endParaRPr lang="en-US" sz="3600" dirty="0" smtClean="0"/>
          </a:p>
          <a:p>
            <a:r>
              <a:rPr lang="en-US" sz="5100" dirty="0" smtClean="0"/>
              <a:t> Design and implement parallel learning Systems???</a:t>
            </a:r>
          </a:p>
          <a:p>
            <a:r>
              <a:rPr lang="en-US" sz="5100" dirty="0" smtClean="0"/>
              <a:t> Low Level Parallel Primitives</a:t>
            </a:r>
          </a:p>
          <a:p>
            <a:pPr lvl="1"/>
            <a:r>
              <a:rPr lang="en-US" sz="3600" dirty="0" smtClean="0"/>
              <a:t>Threads, Locks and Messages. </a:t>
            </a:r>
          </a:p>
          <a:p>
            <a:pPr lvl="1"/>
            <a:r>
              <a:rPr lang="en-US" sz="3600" dirty="0" smtClean="0"/>
              <a:t>It tunes for a specific platform.</a:t>
            </a:r>
          </a:p>
          <a:p>
            <a:pPr lvl="1"/>
            <a:r>
              <a:rPr lang="en-US" sz="3600" dirty="0" smtClean="0"/>
              <a:t>Difficult to extends</a:t>
            </a:r>
          </a:p>
          <a:p>
            <a:pPr marL="0" indent="0">
              <a:buNone/>
            </a:pPr>
            <a:endParaRPr lang="en-US" dirty="0" smtClean="0"/>
          </a:p>
          <a:p>
            <a:endParaRPr lang="en-US" dirty="0"/>
          </a:p>
          <a:p>
            <a:endParaRPr lang="en-US" dirty="0"/>
          </a:p>
          <a:p>
            <a:pPr marL="0" indent="0">
              <a:buNone/>
            </a:pPr>
            <a:r>
              <a:rPr lang="en-US" dirty="0" smtClean="0"/>
              <a:t>	</a:t>
            </a:r>
            <a:endParaRPr lang="en-US" dirty="0"/>
          </a:p>
        </p:txBody>
      </p:sp>
      <p:sp>
        <p:nvSpPr>
          <p:cNvPr id="4" name="Oval 3"/>
          <p:cNvSpPr/>
          <p:nvPr/>
        </p:nvSpPr>
        <p:spPr>
          <a:xfrm>
            <a:off x="8814168" y="3912016"/>
            <a:ext cx="2506361" cy="224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How do we design and implement learning systems?????</a:t>
            </a:r>
            <a:r>
              <a:rPr lang="en-US" sz="1400" dirty="0" smtClean="0"/>
              <a:t> </a:t>
            </a:r>
            <a:endParaRPr lang="en-US" sz="1400" dirty="0"/>
          </a:p>
        </p:txBody>
      </p:sp>
      <p:sp>
        <p:nvSpPr>
          <p:cNvPr id="5" name="Date Placeholder 4"/>
          <p:cNvSpPr>
            <a:spLocks noGrp="1"/>
          </p:cNvSpPr>
          <p:nvPr>
            <p:ph type="dt" sz="half" idx="10"/>
          </p:nvPr>
        </p:nvSpPr>
        <p:spPr/>
        <p:txBody>
          <a:bodyPr/>
          <a:lstStyle/>
          <a:p>
            <a:fld id="{A55BFE2E-F5A0-40B7-9D28-2FB73CCEB65D}"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4</a:t>
            </a:fld>
            <a:endParaRPr lang="en-US" dirty="0"/>
          </a:p>
        </p:txBody>
      </p:sp>
    </p:spTree>
    <p:extLst>
      <p:ext uri="{BB962C8B-B14F-4D97-AF65-F5344CB8AC3E}">
        <p14:creationId xmlns:p14="http://schemas.microsoft.com/office/powerpoint/2010/main" val="8929642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smtClean="0">
                <a:solidFill>
                  <a:srgbClr val="C00000"/>
                </a:solidFill>
              </a:rPr>
              <a:t>Continued…</a:t>
            </a:r>
            <a:endParaRPr lang="en-US" b="1" dirty="0">
              <a:solidFill>
                <a:srgbClr val="C00000"/>
              </a:solidFill>
            </a:endParaRPr>
          </a:p>
        </p:txBody>
      </p:sp>
      <p:sp>
        <p:nvSpPr>
          <p:cNvPr id="3" name="Content Placeholder 2"/>
          <p:cNvSpPr>
            <a:spLocks noGrp="1"/>
          </p:cNvSpPr>
          <p:nvPr>
            <p:ph idx="1"/>
          </p:nvPr>
        </p:nvSpPr>
        <p:spPr/>
        <p:txBody>
          <a:bodyPr/>
          <a:lstStyle/>
          <a:p>
            <a:pPr marL="457200" indent="-457200">
              <a:buFont typeface="Wingdings" pitchFamily="2" charset="2"/>
              <a:buChar char="v"/>
            </a:pPr>
            <a:r>
              <a:rPr lang="en-US" dirty="0"/>
              <a:t>The amount of knowledge available about certain tasks might be too large for explicit encoding by humans (e.g., medical diagnostic).</a:t>
            </a:r>
          </a:p>
          <a:p>
            <a:pPr marL="457200" indent="-457200">
              <a:buFont typeface="Wingdings" pitchFamily="2" charset="2"/>
              <a:buChar char="v"/>
            </a:pPr>
            <a:endParaRPr lang="en-US" dirty="0"/>
          </a:p>
          <a:p>
            <a:pPr marL="457200" indent="-457200">
              <a:buFont typeface="Wingdings" pitchFamily="2" charset="2"/>
              <a:buChar char="v"/>
            </a:pPr>
            <a:r>
              <a:rPr lang="en-US" dirty="0"/>
              <a:t>Environments change over time.</a:t>
            </a:r>
          </a:p>
          <a:p>
            <a:pPr marL="457200" indent="-457200">
              <a:buFont typeface="Wingdings" pitchFamily="2" charset="2"/>
              <a:buChar char="v"/>
            </a:pPr>
            <a:endParaRPr lang="en-US" dirty="0"/>
          </a:p>
          <a:p>
            <a:pPr marL="457200" indent="-457200">
              <a:buFont typeface="Wingdings" pitchFamily="2" charset="2"/>
              <a:buChar char="v"/>
            </a:pPr>
            <a:r>
              <a:rPr lang="en-US" dirty="0"/>
              <a:t>New knowledge about tasks is constantly being discovered by humans. It may be difficult to continuously re-design systems “by hand”.</a:t>
            </a:r>
          </a:p>
          <a:p>
            <a:endParaRPr lang="en-US" dirty="0"/>
          </a:p>
        </p:txBody>
      </p:sp>
      <p:sp>
        <p:nvSpPr>
          <p:cNvPr id="4" name="Date Placeholder 3"/>
          <p:cNvSpPr>
            <a:spLocks noGrp="1"/>
          </p:cNvSpPr>
          <p:nvPr>
            <p:ph type="dt" sz="half" idx="10"/>
          </p:nvPr>
        </p:nvSpPr>
        <p:spPr/>
        <p:txBody>
          <a:bodyPr/>
          <a:lstStyle/>
          <a:p>
            <a:fld id="{22A6F58A-5AC4-4AEE-A591-DACB6214B015}"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40</a:t>
            </a:fld>
            <a:endParaRPr lang="en-US" dirty="0"/>
          </a:p>
        </p:txBody>
      </p:sp>
    </p:spTree>
    <p:extLst>
      <p:ext uri="{BB962C8B-B14F-4D97-AF65-F5344CB8AC3E}">
        <p14:creationId xmlns:p14="http://schemas.microsoft.com/office/powerpoint/2010/main" val="15940300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
            </a:r>
            <a:br>
              <a:rPr lang="en-US" dirty="0"/>
            </a:br>
            <a:r>
              <a:rPr lang="en-US" b="1" dirty="0">
                <a:solidFill>
                  <a:srgbClr val="C00000"/>
                </a:solidFill>
              </a:rPr>
              <a:t>Issues in Machine Learning</a:t>
            </a:r>
          </a:p>
        </p:txBody>
      </p:sp>
      <p:sp>
        <p:nvSpPr>
          <p:cNvPr id="3" name="Content Placeholder 2"/>
          <p:cNvSpPr>
            <a:spLocks noGrp="1"/>
          </p:cNvSpPr>
          <p:nvPr>
            <p:ph idx="1"/>
          </p:nvPr>
        </p:nvSpPr>
        <p:spPr/>
        <p:txBody>
          <a:bodyPr>
            <a:normAutofit lnSpcReduction="10000"/>
          </a:bodyPr>
          <a:lstStyle/>
          <a:p>
            <a:pPr>
              <a:buFont typeface="Wingdings" pitchFamily="2" charset="2"/>
              <a:buChar char="v"/>
            </a:pPr>
            <a:r>
              <a:rPr lang="en-US" dirty="0"/>
              <a:t>What algorithms are available for learning a concept? How well do they perform?</a:t>
            </a:r>
          </a:p>
          <a:p>
            <a:pPr>
              <a:buFont typeface="Wingdings" pitchFamily="2" charset="2"/>
              <a:buChar char="v"/>
            </a:pPr>
            <a:endParaRPr lang="en-US" dirty="0"/>
          </a:p>
          <a:p>
            <a:pPr>
              <a:buFont typeface="Wingdings" pitchFamily="2" charset="2"/>
              <a:buChar char="v"/>
            </a:pPr>
            <a:r>
              <a:rPr lang="en-US" dirty="0"/>
              <a:t>How much training data is sufficient to learn a concept with high confidence?</a:t>
            </a:r>
          </a:p>
          <a:p>
            <a:pPr>
              <a:buFont typeface="Wingdings" pitchFamily="2" charset="2"/>
              <a:buChar char="v"/>
            </a:pPr>
            <a:endParaRPr lang="en-US" dirty="0"/>
          </a:p>
          <a:p>
            <a:pPr>
              <a:buFont typeface="Wingdings" pitchFamily="2" charset="2"/>
              <a:buChar char="v"/>
            </a:pPr>
            <a:r>
              <a:rPr lang="en-US" dirty="0"/>
              <a:t>When is it useful to use prior knowledge?</a:t>
            </a:r>
          </a:p>
          <a:p>
            <a:pPr>
              <a:buFont typeface="Wingdings" pitchFamily="2" charset="2"/>
              <a:buChar char="v"/>
            </a:pPr>
            <a:endParaRPr lang="en-US" dirty="0"/>
          </a:p>
          <a:p>
            <a:pPr>
              <a:buFont typeface="Wingdings" pitchFamily="2" charset="2"/>
              <a:buChar char="v"/>
            </a:pPr>
            <a:r>
              <a:rPr lang="en-US" dirty="0"/>
              <a:t>Are some training examples more useful than others?</a:t>
            </a:r>
          </a:p>
          <a:p>
            <a:pPr>
              <a:buFont typeface="Wingdings" pitchFamily="2" charset="2"/>
              <a:buChar char="v"/>
            </a:pPr>
            <a:endParaRPr lang="en-US" dirty="0"/>
          </a:p>
          <a:p>
            <a:pPr>
              <a:buFont typeface="Wingdings" pitchFamily="2" charset="2"/>
              <a:buChar char="v"/>
            </a:pPr>
            <a:r>
              <a:rPr lang="en-US" dirty="0"/>
              <a:t>What are best tasks for a system to learn?</a:t>
            </a:r>
          </a:p>
          <a:p>
            <a:endParaRPr lang="en-US" dirty="0"/>
          </a:p>
        </p:txBody>
      </p:sp>
      <p:sp>
        <p:nvSpPr>
          <p:cNvPr id="4" name="Date Placeholder 3"/>
          <p:cNvSpPr>
            <a:spLocks noGrp="1"/>
          </p:cNvSpPr>
          <p:nvPr>
            <p:ph type="dt" sz="half" idx="10"/>
          </p:nvPr>
        </p:nvSpPr>
        <p:spPr/>
        <p:txBody>
          <a:bodyPr/>
          <a:lstStyle/>
          <a:p>
            <a:fld id="{019A387C-6962-4B4B-9E61-DA6C73C66BBF}"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41</a:t>
            </a:fld>
            <a:endParaRPr lang="en-US" dirty="0"/>
          </a:p>
        </p:txBody>
      </p:sp>
    </p:spTree>
    <p:extLst>
      <p:ext uri="{BB962C8B-B14F-4D97-AF65-F5344CB8AC3E}">
        <p14:creationId xmlns:p14="http://schemas.microsoft.com/office/powerpoint/2010/main" val="903918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rgbClr val="C00000"/>
                </a:solidFill>
              </a:rPr>
              <a:t>Continued…</a:t>
            </a:r>
            <a:endParaRPr lang="en-US" dirty="0"/>
          </a:p>
        </p:txBody>
      </p:sp>
      <p:sp>
        <p:nvSpPr>
          <p:cNvPr id="3" name="Content Placeholder 2"/>
          <p:cNvSpPr>
            <a:spLocks noGrp="1"/>
          </p:cNvSpPr>
          <p:nvPr>
            <p:ph idx="1"/>
          </p:nvPr>
        </p:nvSpPr>
        <p:spPr/>
        <p:txBody>
          <a:bodyPr/>
          <a:lstStyle/>
          <a:p>
            <a:pPr>
              <a:buFont typeface="Wingdings" pitchFamily="2" charset="2"/>
              <a:buChar char="v"/>
            </a:pPr>
            <a:r>
              <a:rPr lang="en-US" dirty="0"/>
              <a:t>What is the best way for a system to represent its knowledge?</a:t>
            </a:r>
          </a:p>
          <a:p>
            <a:pPr>
              <a:buFont typeface="Wingdings" pitchFamily="2" charset="2"/>
              <a:buChar char="v"/>
            </a:pPr>
            <a:endParaRPr lang="en-US" dirty="0"/>
          </a:p>
          <a:p>
            <a:pPr>
              <a:buFont typeface="Wingdings" pitchFamily="2" charset="2"/>
              <a:buChar char="v"/>
            </a:pPr>
            <a:r>
              <a:rPr lang="en-US" dirty="0"/>
              <a:t>How can we optimize the accuracy on future data points?</a:t>
            </a:r>
          </a:p>
          <a:p>
            <a:pPr>
              <a:buFont typeface="Wingdings" pitchFamily="2" charset="2"/>
              <a:buChar char="v"/>
            </a:pPr>
            <a:endParaRPr lang="en-US" dirty="0"/>
          </a:p>
          <a:p>
            <a:pPr>
              <a:buFont typeface="Wingdings" pitchFamily="2" charset="2"/>
              <a:buChar char="v"/>
            </a:pPr>
            <a:r>
              <a:rPr lang="en-US" dirty="0"/>
              <a:t>Are some learning problems computationally tractable?</a:t>
            </a:r>
          </a:p>
          <a:p>
            <a:pPr>
              <a:buFont typeface="Wingdings" pitchFamily="2" charset="2"/>
              <a:buChar char="v"/>
            </a:pPr>
            <a:endParaRPr lang="en-US" dirty="0"/>
          </a:p>
          <a:p>
            <a:pPr>
              <a:buFont typeface="Wingdings" pitchFamily="2" charset="2"/>
              <a:buChar char="v"/>
            </a:pPr>
            <a:r>
              <a:rPr lang="en-US" dirty="0"/>
              <a:t>How can we formulate application problems as machine learning paradigms? </a:t>
            </a:r>
          </a:p>
          <a:p>
            <a:endParaRPr lang="en-US" dirty="0"/>
          </a:p>
        </p:txBody>
      </p:sp>
      <p:sp>
        <p:nvSpPr>
          <p:cNvPr id="4" name="Date Placeholder 3"/>
          <p:cNvSpPr>
            <a:spLocks noGrp="1"/>
          </p:cNvSpPr>
          <p:nvPr>
            <p:ph type="dt" sz="half" idx="10"/>
          </p:nvPr>
        </p:nvSpPr>
        <p:spPr/>
        <p:txBody>
          <a:bodyPr/>
          <a:lstStyle/>
          <a:p>
            <a:fld id="{2F5CA1AF-64A6-4C7E-8F40-8157B205F7C5}"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42</a:t>
            </a:fld>
            <a:endParaRPr lang="en-US" dirty="0"/>
          </a:p>
        </p:txBody>
      </p:sp>
    </p:spTree>
    <p:extLst>
      <p:ext uri="{BB962C8B-B14F-4D97-AF65-F5344CB8AC3E}">
        <p14:creationId xmlns:p14="http://schemas.microsoft.com/office/powerpoint/2010/main" val="37072866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Evaluation Methods</a:t>
            </a:r>
            <a:endParaRPr lang="en-US" b="1" dirty="0">
              <a:solidFill>
                <a:srgbClr val="C00000"/>
              </a:solidFill>
            </a:endParaRPr>
          </a:p>
        </p:txBody>
      </p:sp>
      <p:pic>
        <p:nvPicPr>
          <p:cNvPr id="7" name="Content Placeholder 6"/>
          <p:cNvPicPr>
            <a:picLocks noGrp="1" noChangeAspect="1"/>
          </p:cNvPicPr>
          <p:nvPr>
            <p:ph idx="1"/>
          </p:nvPr>
        </p:nvPicPr>
        <p:blipFill>
          <a:blip r:embed="rId2"/>
          <a:stretch>
            <a:fillRect/>
          </a:stretch>
        </p:blipFill>
        <p:spPr>
          <a:xfrm>
            <a:off x="3116263" y="1620838"/>
            <a:ext cx="7200900" cy="4181475"/>
          </a:xfrm>
          <a:prstGeom prst="rect">
            <a:avLst/>
          </a:prstGeom>
        </p:spPr>
      </p:pic>
      <p:sp>
        <p:nvSpPr>
          <p:cNvPr id="4" name="Date Placeholder 3"/>
          <p:cNvSpPr>
            <a:spLocks noGrp="1"/>
          </p:cNvSpPr>
          <p:nvPr>
            <p:ph type="dt" sz="half" idx="10"/>
          </p:nvPr>
        </p:nvSpPr>
        <p:spPr/>
        <p:txBody>
          <a:bodyPr/>
          <a:lstStyle/>
          <a:p>
            <a:fld id="{81881324-EAAE-43D1-ACD2-B39878401499}"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43</a:t>
            </a:fld>
            <a:endParaRPr lang="en-US" dirty="0"/>
          </a:p>
        </p:txBody>
      </p:sp>
    </p:spTree>
    <p:extLst>
      <p:ext uri="{BB962C8B-B14F-4D97-AF65-F5344CB8AC3E}">
        <p14:creationId xmlns:p14="http://schemas.microsoft.com/office/powerpoint/2010/main" val="19203818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rgbClr val="C00000"/>
                </a:solidFill>
              </a:rPr>
              <a:t>Continued…</a:t>
            </a:r>
            <a:endParaRPr lang="en-US" dirty="0"/>
          </a:p>
        </p:txBody>
      </p:sp>
      <p:sp>
        <p:nvSpPr>
          <p:cNvPr id="3" name="Content Placeholder 2"/>
          <p:cNvSpPr>
            <a:spLocks noGrp="1"/>
          </p:cNvSpPr>
          <p:nvPr>
            <p:ph idx="1"/>
          </p:nvPr>
        </p:nvSpPr>
        <p:spPr/>
        <p:txBody>
          <a:bodyPr/>
          <a:lstStyle/>
          <a:p>
            <a:r>
              <a:rPr lang="en-US" dirty="0" smtClean="0"/>
              <a:t>Hold out</a:t>
            </a:r>
          </a:p>
          <a:p>
            <a:r>
              <a:rPr lang="en-US" dirty="0" smtClean="0"/>
              <a:t>Stratified Sampling</a:t>
            </a:r>
          </a:p>
          <a:p>
            <a:r>
              <a:rPr lang="en-US" dirty="0" smtClean="0"/>
              <a:t>Cross validation</a:t>
            </a:r>
          </a:p>
          <a:p>
            <a:r>
              <a:rPr lang="en-US" dirty="0" smtClean="0"/>
              <a:t>Bootstrap Sampling</a:t>
            </a:r>
          </a:p>
          <a:p>
            <a:r>
              <a:rPr lang="en-US" dirty="0" smtClean="0"/>
              <a:t>Evaluation Metrics</a:t>
            </a:r>
          </a:p>
          <a:p>
            <a:pPr lvl="1"/>
            <a:r>
              <a:rPr lang="en-US" dirty="0" smtClean="0"/>
              <a:t>F-Measure, Accuracy, Confusion Matrix</a:t>
            </a:r>
          </a:p>
          <a:p>
            <a:r>
              <a:rPr lang="en-US" dirty="0" smtClean="0"/>
              <a:t>Significant tests</a:t>
            </a:r>
          </a:p>
          <a:p>
            <a:pPr lvl="1"/>
            <a:endParaRPr lang="en-US" dirty="0" smtClean="0"/>
          </a:p>
          <a:p>
            <a:endParaRPr lang="en-US" dirty="0"/>
          </a:p>
        </p:txBody>
      </p:sp>
      <p:sp>
        <p:nvSpPr>
          <p:cNvPr id="4" name="Date Placeholder 3"/>
          <p:cNvSpPr>
            <a:spLocks noGrp="1"/>
          </p:cNvSpPr>
          <p:nvPr>
            <p:ph type="dt" sz="half" idx="10"/>
          </p:nvPr>
        </p:nvSpPr>
        <p:spPr/>
        <p:txBody>
          <a:bodyPr/>
          <a:lstStyle/>
          <a:p>
            <a:fld id="{ADDCD506-B20C-4847-95E7-BDEE2353D550}"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44</a:t>
            </a:fld>
            <a:endParaRPr lang="en-US" dirty="0"/>
          </a:p>
        </p:txBody>
      </p:sp>
    </p:spTree>
    <p:extLst>
      <p:ext uri="{BB962C8B-B14F-4D97-AF65-F5344CB8AC3E}">
        <p14:creationId xmlns:p14="http://schemas.microsoft.com/office/powerpoint/2010/main" val="11011138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err="1" smtClean="0"/>
              <a:t>Contin</a:t>
            </a:r>
            <a:r>
              <a:rPr lang="en-US" dirty="0" smtClean="0"/>
              <a:t>….</a:t>
            </a:r>
            <a:endParaRPr lang="en-US" dirty="0"/>
          </a:p>
        </p:txBody>
      </p:sp>
      <p:sp>
        <p:nvSpPr>
          <p:cNvPr id="3" name="Content Placeholder 2"/>
          <p:cNvSpPr>
            <a:spLocks noGrp="1"/>
          </p:cNvSpPr>
          <p:nvPr>
            <p:ph idx="1"/>
          </p:nvPr>
        </p:nvSpPr>
        <p:spPr/>
        <p:txBody>
          <a:bodyPr/>
          <a:lstStyle/>
          <a:p>
            <a:r>
              <a:rPr lang="en-US" dirty="0" smtClean="0"/>
              <a:t>Without proper </a:t>
            </a:r>
            <a:r>
              <a:rPr lang="en-US" b="1" dirty="0" smtClean="0"/>
              <a:t>understanding of distribution of the data, formulation of the problem, preprocessing,  assumptions and presumptions of machine learning algorithms, </a:t>
            </a:r>
          </a:p>
          <a:p>
            <a:endParaRPr lang="en-US" dirty="0"/>
          </a:p>
          <a:p>
            <a:endParaRPr lang="en-US" dirty="0" smtClean="0"/>
          </a:p>
          <a:p>
            <a:endParaRPr lang="en-US" dirty="0"/>
          </a:p>
          <a:p>
            <a:endParaRPr lang="en-US" dirty="0" smtClean="0"/>
          </a:p>
          <a:p>
            <a:endParaRPr lang="en-US" dirty="0"/>
          </a:p>
          <a:p>
            <a:r>
              <a:rPr lang="en-US" dirty="0" smtClean="0"/>
              <a:t>The analytics prediction is nothing but</a:t>
            </a:r>
          </a:p>
          <a:p>
            <a:endParaRPr lang="en-US" dirty="0" smtClean="0"/>
          </a:p>
          <a:p>
            <a:endParaRPr lang="en-US" dirty="0"/>
          </a:p>
        </p:txBody>
      </p:sp>
      <p:sp>
        <p:nvSpPr>
          <p:cNvPr id="4" name="Date Placeholder 3"/>
          <p:cNvSpPr>
            <a:spLocks noGrp="1"/>
          </p:cNvSpPr>
          <p:nvPr>
            <p:ph type="dt" sz="half" idx="10"/>
          </p:nvPr>
        </p:nvSpPr>
        <p:spPr/>
        <p:txBody>
          <a:bodyPr/>
          <a:lstStyle/>
          <a:p>
            <a:fld id="{E0EA7B86-A7E8-4CDE-B8A4-6510CCA0227F}"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45</a:t>
            </a:fld>
            <a:endParaRPr lang="en-US" sz="2000" dirty="0">
              <a:solidFill>
                <a:srgbClr val="7030A0"/>
              </a:solidFill>
            </a:endParaRPr>
          </a:p>
        </p:txBody>
      </p:sp>
      <p:pic>
        <p:nvPicPr>
          <p:cNvPr id="9" name="Picture 8"/>
          <p:cNvPicPr>
            <a:picLocks noChangeAspect="1"/>
          </p:cNvPicPr>
          <p:nvPr/>
        </p:nvPicPr>
        <p:blipFill>
          <a:blip r:embed="rId3"/>
          <a:stretch>
            <a:fillRect/>
          </a:stretch>
        </p:blipFill>
        <p:spPr>
          <a:xfrm>
            <a:off x="7600950" y="3738923"/>
            <a:ext cx="2476500" cy="2552700"/>
          </a:xfrm>
          <a:prstGeom prst="rect">
            <a:avLst/>
          </a:prstGeom>
        </p:spPr>
      </p:pic>
      <p:sp>
        <p:nvSpPr>
          <p:cNvPr id="10" name="Rectangle 9"/>
          <p:cNvSpPr/>
          <p:nvPr/>
        </p:nvSpPr>
        <p:spPr>
          <a:xfrm>
            <a:off x="1458684" y="2833616"/>
            <a:ext cx="9998234" cy="748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panose="020B0604020202020204" pitchFamily="34" charset="0"/>
              <a:buChar char="•"/>
            </a:pPr>
            <a:r>
              <a:rPr lang="en-US" sz="3600" dirty="0">
                <a:solidFill>
                  <a:srgbClr val="C00000"/>
                </a:solidFill>
              </a:rPr>
              <a:t>"</a:t>
            </a:r>
            <a:r>
              <a:rPr lang="en-US" sz="3600" b="1" dirty="0">
                <a:solidFill>
                  <a:srgbClr val="C00000"/>
                </a:solidFill>
              </a:rPr>
              <a:t>Lies, damned lies, and </a:t>
            </a:r>
            <a:r>
              <a:rPr lang="en-US" sz="3600" b="1" dirty="0" smtClean="0">
                <a:solidFill>
                  <a:srgbClr val="C00000"/>
                </a:solidFill>
              </a:rPr>
              <a:t>statistics</a:t>
            </a:r>
            <a:r>
              <a:rPr lang="en-US" sz="3600" dirty="0" smtClean="0">
                <a:solidFill>
                  <a:srgbClr val="C00000"/>
                </a:solidFill>
              </a:rPr>
              <a:t>“  - Mark Twain</a:t>
            </a:r>
            <a:endParaRPr lang="en-US" sz="3600" dirty="0">
              <a:solidFill>
                <a:srgbClr val="C00000"/>
              </a:solidFill>
            </a:endParaRPr>
          </a:p>
        </p:txBody>
      </p:sp>
    </p:spTree>
    <p:extLst>
      <p:ext uri="{BB962C8B-B14F-4D97-AF65-F5344CB8AC3E}">
        <p14:creationId xmlns:p14="http://schemas.microsoft.com/office/powerpoint/2010/main" val="27540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8000" dirty="0" smtClean="0">
              <a:latin typeface="Baskerville Old Face" panose="02020602080505020303" pitchFamily="18" charset="0"/>
            </a:endParaRPr>
          </a:p>
          <a:p>
            <a:pPr marL="0" indent="0" algn="ctr">
              <a:buNone/>
            </a:pPr>
            <a:endParaRPr lang="en-US" sz="8000" dirty="0">
              <a:latin typeface="Baskerville Old Face" panose="02020602080505020303" pitchFamily="18" charset="0"/>
            </a:endParaRPr>
          </a:p>
        </p:txBody>
      </p:sp>
      <p:sp>
        <p:nvSpPr>
          <p:cNvPr id="4" name="Date Placeholder 3"/>
          <p:cNvSpPr>
            <a:spLocks noGrp="1"/>
          </p:cNvSpPr>
          <p:nvPr>
            <p:ph type="dt" sz="half" idx="10"/>
          </p:nvPr>
        </p:nvSpPr>
        <p:spPr/>
        <p:txBody>
          <a:bodyPr/>
          <a:lstStyle/>
          <a:p>
            <a:fld id="{6798379F-2320-453F-B0E3-417912177A1A}" type="datetime3">
              <a:rPr lang="en-US" smtClean="0"/>
              <a:t>10 July 2017</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46</a:t>
            </a:fld>
            <a:endParaRPr lang="en-US" dirty="0"/>
          </a:p>
        </p:txBody>
      </p:sp>
      <p:pic>
        <p:nvPicPr>
          <p:cNvPr id="7" name="Picture 6"/>
          <p:cNvPicPr>
            <a:picLocks noChangeAspect="1"/>
          </p:cNvPicPr>
          <p:nvPr/>
        </p:nvPicPr>
        <p:blipFill>
          <a:blip r:embed="rId2"/>
          <a:stretch>
            <a:fillRect/>
          </a:stretch>
        </p:blipFill>
        <p:spPr>
          <a:xfrm>
            <a:off x="4489651" y="2371030"/>
            <a:ext cx="3374188" cy="2573311"/>
          </a:xfrm>
          <a:prstGeom prst="rect">
            <a:avLst/>
          </a:prstGeom>
        </p:spPr>
      </p:pic>
    </p:spTree>
    <p:extLst>
      <p:ext uri="{BB962C8B-B14F-4D97-AF65-F5344CB8AC3E}">
        <p14:creationId xmlns:p14="http://schemas.microsoft.com/office/powerpoint/2010/main" val="774903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lvl="0"/>
            <a:endParaRPr lang="en-US" sz="3600" kern="0" dirty="0" smtClean="0">
              <a:solidFill>
                <a:srgbClr val="000000"/>
              </a:solidFill>
              <a:latin typeface="Calibri" pitchFamily="34" charset="0"/>
            </a:endParaRPr>
          </a:p>
          <a:p>
            <a:pPr lvl="0"/>
            <a:endParaRPr lang="en-US" sz="3600" kern="0" dirty="0">
              <a:solidFill>
                <a:srgbClr val="000000"/>
              </a:solidFill>
              <a:latin typeface="Calibri" pitchFamily="34" charset="0"/>
            </a:endParaRPr>
          </a:p>
          <a:p>
            <a:r>
              <a:rPr lang="en-US" sz="3600" b="1" dirty="0"/>
              <a:t>It’s the data that is too large, complex, and dynamic </a:t>
            </a:r>
            <a:r>
              <a:rPr lang="en-US" sz="3600" b="1" dirty="0" smtClean="0"/>
              <a:t>such that it is impractical for </a:t>
            </a:r>
            <a:r>
              <a:rPr lang="en-US" sz="3600" b="1" dirty="0"/>
              <a:t>any </a:t>
            </a:r>
            <a:r>
              <a:rPr lang="en-US" sz="3600" b="1" dirty="0">
                <a:solidFill>
                  <a:srgbClr val="FF0000"/>
                </a:solidFill>
              </a:rPr>
              <a:t>conventional </a:t>
            </a:r>
            <a:r>
              <a:rPr lang="en-US" sz="3600" b="1" dirty="0" smtClean="0">
                <a:solidFill>
                  <a:srgbClr val="FF0000"/>
                </a:solidFill>
              </a:rPr>
              <a:t>hardware and/or </a:t>
            </a:r>
            <a:r>
              <a:rPr lang="en-US" sz="3600" b="1" dirty="0">
                <a:solidFill>
                  <a:srgbClr val="FF0000"/>
                </a:solidFill>
              </a:rPr>
              <a:t>software tools </a:t>
            </a:r>
            <a:r>
              <a:rPr lang="en-US" sz="3600" b="1" dirty="0"/>
              <a:t>and systems</a:t>
            </a:r>
            <a:r>
              <a:rPr lang="en-US" sz="3600" b="1" dirty="0" smtClean="0"/>
              <a:t> </a:t>
            </a:r>
            <a:r>
              <a:rPr lang="en-US" sz="3600" b="1" dirty="0"/>
              <a:t>to </a:t>
            </a:r>
            <a:r>
              <a:rPr lang="en-US" sz="3600" b="1" dirty="0" smtClean="0"/>
              <a:t>manage and process. </a:t>
            </a:r>
            <a:endParaRPr lang="en-US" sz="3600" b="1" dirty="0"/>
          </a:p>
          <a:p>
            <a:endParaRPr lang="en-US" dirty="0"/>
          </a:p>
        </p:txBody>
      </p:sp>
      <p:sp>
        <p:nvSpPr>
          <p:cNvPr id="4" name="Date Placeholder 3"/>
          <p:cNvSpPr>
            <a:spLocks noGrp="1"/>
          </p:cNvSpPr>
          <p:nvPr>
            <p:ph type="dt" sz="half" idx="10"/>
          </p:nvPr>
        </p:nvSpPr>
        <p:spPr/>
        <p:txBody>
          <a:bodyPr/>
          <a:lstStyle/>
          <a:p>
            <a:fld id="{2AAC91D7-887E-420E-94D4-98AC951BC3D0}"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5</a:t>
            </a:fld>
            <a:endParaRPr lang="en-US" sz="2000" dirty="0">
              <a:solidFill>
                <a:srgbClr val="7030A0"/>
              </a:solidFill>
            </a:endParaRPr>
          </a:p>
        </p:txBody>
      </p:sp>
    </p:spTree>
    <p:extLst>
      <p:ext uri="{BB962C8B-B14F-4D97-AF65-F5344CB8AC3E}">
        <p14:creationId xmlns:p14="http://schemas.microsoft.com/office/powerpoint/2010/main" val="561417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algn="just"/>
            <a:r>
              <a:rPr lang="en-US" sz="3600" b="1" dirty="0"/>
              <a:t>Big data</a:t>
            </a:r>
            <a:r>
              <a:rPr lang="en-US" sz="3600" dirty="0"/>
              <a:t> is the term for a collection of data sets so large and complex that it becomes difficult to process using on-hand database management tools or traditional data processing applications. </a:t>
            </a:r>
          </a:p>
          <a:p>
            <a:pPr algn="just"/>
            <a:endParaRPr lang="en-US" sz="3600" dirty="0"/>
          </a:p>
          <a:p>
            <a:pPr algn="just"/>
            <a:r>
              <a:rPr lang="en-US" sz="3600" dirty="0"/>
              <a:t>The challenges that we face with </a:t>
            </a:r>
            <a:r>
              <a:rPr lang="en-US" sz="3600" dirty="0" smtClean="0"/>
              <a:t>DBMS </a:t>
            </a:r>
            <a:r>
              <a:rPr lang="en-US" sz="3600" dirty="0"/>
              <a:t>tools and other </a:t>
            </a:r>
            <a:r>
              <a:rPr lang="en-US" sz="3600" dirty="0" smtClean="0"/>
              <a:t>technologies </a:t>
            </a:r>
            <a:r>
              <a:rPr lang="en-US" sz="3600" dirty="0"/>
              <a:t>is </a:t>
            </a:r>
            <a:r>
              <a:rPr lang="en-US" sz="3600" dirty="0">
                <a:solidFill>
                  <a:srgbClr val="FF0000"/>
                </a:solidFill>
              </a:rPr>
              <a:t>capture, curation, storage, search, sharing, transfer, analysis, and visualization. </a:t>
            </a:r>
            <a:endParaRPr lang="en-US" sz="3600" kern="0" dirty="0" smtClean="0">
              <a:solidFill>
                <a:srgbClr val="FF0000"/>
              </a:solidFill>
              <a:latin typeface="Calibri" pitchFamily="34" charset="0"/>
            </a:endParaRPr>
          </a:p>
          <a:p>
            <a:pPr lvl="0"/>
            <a:endParaRPr lang="en-US" sz="3600" kern="0" dirty="0">
              <a:solidFill>
                <a:srgbClr val="000000"/>
              </a:solidFill>
              <a:latin typeface="Calibri" pitchFamily="34" charset="0"/>
            </a:endParaRPr>
          </a:p>
          <a:p>
            <a:endParaRPr lang="en-US" dirty="0"/>
          </a:p>
        </p:txBody>
      </p:sp>
      <p:sp>
        <p:nvSpPr>
          <p:cNvPr id="4" name="Date Placeholder 3"/>
          <p:cNvSpPr>
            <a:spLocks noGrp="1"/>
          </p:cNvSpPr>
          <p:nvPr>
            <p:ph type="dt" sz="half" idx="10"/>
          </p:nvPr>
        </p:nvSpPr>
        <p:spPr/>
        <p:txBody>
          <a:bodyPr/>
          <a:lstStyle/>
          <a:p>
            <a:fld id="{50A3B40E-9E2A-4FEC-96BB-38F58C212310}"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6</a:t>
            </a:fld>
            <a:endParaRPr lang="en-US" sz="2000" dirty="0">
              <a:solidFill>
                <a:srgbClr val="7030A0"/>
              </a:solidFill>
            </a:endParaRPr>
          </a:p>
        </p:txBody>
      </p:sp>
    </p:spTree>
    <p:extLst>
      <p:ext uri="{BB962C8B-B14F-4D97-AF65-F5344CB8AC3E}">
        <p14:creationId xmlns:p14="http://schemas.microsoft.com/office/powerpoint/2010/main" val="2966073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C00000"/>
                </a:solidFill>
              </a:rPr>
              <a:t>Why Big data</a:t>
            </a:r>
            <a:endParaRPr lang="en-IN" b="1" dirty="0">
              <a:solidFill>
                <a:srgbClr val="C00000"/>
              </a:solidFill>
            </a:endParaRPr>
          </a:p>
        </p:txBody>
      </p:sp>
      <p:sp>
        <p:nvSpPr>
          <p:cNvPr id="3" name="Content Placeholder 2"/>
          <p:cNvSpPr>
            <a:spLocks noGrp="1"/>
          </p:cNvSpPr>
          <p:nvPr>
            <p:ph idx="1"/>
          </p:nvPr>
        </p:nvSpPr>
        <p:spPr/>
        <p:txBody>
          <a:bodyPr/>
          <a:lstStyle/>
          <a:p>
            <a:r>
              <a:rPr lang="en-US" altLang="en-US" dirty="0">
                <a:latin typeface="Calibri" pitchFamily="34" charset="0"/>
              </a:rPr>
              <a:t>Key enablers for the appearance and growth of ‘Big-Data’ are:</a:t>
            </a:r>
          </a:p>
          <a:p>
            <a:pPr lvl="1">
              <a:buFont typeface="Arial" charset="0"/>
              <a:buChar char="+"/>
            </a:pPr>
            <a:endParaRPr lang="en-US" altLang="en-US" dirty="0" smtClean="0">
              <a:solidFill>
                <a:schemeClr val="accent2"/>
              </a:solidFill>
              <a:latin typeface="Calibri" pitchFamily="34" charset="0"/>
            </a:endParaRPr>
          </a:p>
          <a:p>
            <a:pPr lvl="1">
              <a:buFont typeface="Arial" charset="0"/>
              <a:buChar char="+"/>
            </a:pPr>
            <a:r>
              <a:rPr lang="en-US" altLang="en-US" dirty="0" smtClean="0">
                <a:solidFill>
                  <a:schemeClr val="tx1">
                    <a:lumMod val="95000"/>
                    <a:lumOff val="5000"/>
                  </a:schemeClr>
                </a:solidFill>
                <a:latin typeface="Calibri" pitchFamily="34" charset="0"/>
              </a:rPr>
              <a:t>Increase </a:t>
            </a:r>
            <a:r>
              <a:rPr lang="en-US" altLang="en-US" dirty="0">
                <a:solidFill>
                  <a:schemeClr val="tx1">
                    <a:lumMod val="95000"/>
                    <a:lumOff val="5000"/>
                  </a:schemeClr>
                </a:solidFill>
                <a:latin typeface="Calibri" pitchFamily="34" charset="0"/>
              </a:rPr>
              <a:t>in </a:t>
            </a:r>
            <a:r>
              <a:rPr lang="en-US" altLang="en-US" dirty="0">
                <a:solidFill>
                  <a:srgbClr val="FF0000"/>
                </a:solidFill>
                <a:latin typeface="Calibri" pitchFamily="34" charset="0"/>
              </a:rPr>
              <a:t>storage capabilities</a:t>
            </a:r>
          </a:p>
          <a:p>
            <a:pPr lvl="1">
              <a:buFont typeface="Arial" charset="0"/>
              <a:buChar char="+"/>
            </a:pPr>
            <a:r>
              <a:rPr lang="en-US" altLang="en-US" dirty="0">
                <a:solidFill>
                  <a:schemeClr val="tx1">
                    <a:lumMod val="95000"/>
                    <a:lumOff val="5000"/>
                  </a:schemeClr>
                </a:solidFill>
                <a:latin typeface="Calibri" pitchFamily="34" charset="0"/>
              </a:rPr>
              <a:t>Increase in </a:t>
            </a:r>
            <a:r>
              <a:rPr lang="en-US" altLang="en-US" dirty="0">
                <a:solidFill>
                  <a:srgbClr val="FF0000"/>
                </a:solidFill>
                <a:latin typeface="Calibri" pitchFamily="34" charset="0"/>
              </a:rPr>
              <a:t>processing power</a:t>
            </a:r>
          </a:p>
          <a:p>
            <a:pPr lvl="1">
              <a:buFont typeface="Arial" charset="0"/>
              <a:buChar char="+"/>
            </a:pPr>
            <a:r>
              <a:rPr lang="en-US" altLang="en-US" dirty="0">
                <a:solidFill>
                  <a:srgbClr val="FF0000"/>
                </a:solidFill>
                <a:latin typeface="Calibri" pitchFamily="34" charset="0"/>
              </a:rPr>
              <a:t>Availability</a:t>
            </a:r>
            <a:r>
              <a:rPr lang="en-US" altLang="en-US" dirty="0">
                <a:solidFill>
                  <a:schemeClr val="tx1">
                    <a:lumMod val="95000"/>
                    <a:lumOff val="5000"/>
                  </a:schemeClr>
                </a:solidFill>
                <a:latin typeface="Calibri" pitchFamily="34" charset="0"/>
              </a:rPr>
              <a:t> of data</a:t>
            </a:r>
          </a:p>
          <a:p>
            <a:endParaRPr lang="en-IN"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650A6307-85AD-419A-92F3-E6F0AD70FF41}" type="datetime3">
              <a:rPr lang="en-US" smtClean="0"/>
              <a:t>10 July 2017</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a:t>
            </a:fld>
            <a:endParaRPr lang="en-US" dirty="0"/>
          </a:p>
        </p:txBody>
      </p:sp>
    </p:spTree>
    <p:extLst>
      <p:ext uri="{BB962C8B-B14F-4D97-AF65-F5344CB8AC3E}">
        <p14:creationId xmlns:p14="http://schemas.microsoft.com/office/powerpoint/2010/main" val="2168542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Characteristics of Big Data</a:t>
            </a:r>
            <a:endParaRPr lang="en-US" b="1" dirty="0">
              <a:solidFill>
                <a:srgbClr val="C00000"/>
              </a:solidFill>
            </a:endParaRPr>
          </a:p>
        </p:txBody>
      </p:sp>
      <p:pic>
        <p:nvPicPr>
          <p:cNvPr id="7" name="Content Placeholder 6"/>
          <p:cNvPicPr>
            <a:picLocks noGrp="1" noChangeAspect="1"/>
          </p:cNvPicPr>
          <p:nvPr>
            <p:ph idx="1"/>
          </p:nvPr>
        </p:nvPicPr>
        <p:blipFill>
          <a:blip r:embed="rId3"/>
          <a:stretch>
            <a:fillRect/>
          </a:stretch>
        </p:blipFill>
        <p:spPr>
          <a:xfrm>
            <a:off x="2144713" y="1272740"/>
            <a:ext cx="9459854" cy="4720073"/>
          </a:xfrm>
          <a:prstGeom prst="rect">
            <a:avLst/>
          </a:prstGeom>
        </p:spPr>
      </p:pic>
      <p:sp>
        <p:nvSpPr>
          <p:cNvPr id="4" name="Date Placeholder 3"/>
          <p:cNvSpPr>
            <a:spLocks noGrp="1"/>
          </p:cNvSpPr>
          <p:nvPr>
            <p:ph type="dt" sz="half" idx="10"/>
          </p:nvPr>
        </p:nvSpPr>
        <p:spPr/>
        <p:txBody>
          <a:bodyPr/>
          <a:lstStyle/>
          <a:p>
            <a:fld id="{B5FF42FE-527A-4D68-AC74-C8515A538C17}" type="datetime3">
              <a:rPr lang="en-US" sz="1600" b="1" smtClean="0">
                <a:solidFill>
                  <a:srgbClr val="7030A0"/>
                </a:solidFill>
              </a:rPr>
              <a:t>10 July 2017</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a:t>
            </a:fld>
            <a:endParaRPr lang="en-US" sz="2000" dirty="0">
              <a:solidFill>
                <a:srgbClr val="7030A0"/>
              </a:solidFill>
            </a:endParaRPr>
          </a:p>
        </p:txBody>
      </p:sp>
    </p:spTree>
    <p:extLst>
      <p:ext uri="{BB962C8B-B14F-4D97-AF65-F5344CB8AC3E}">
        <p14:creationId xmlns:p14="http://schemas.microsoft.com/office/powerpoint/2010/main" val="28550764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r>
              <a:rPr lang="en-US" dirty="0" smtClean="0"/>
              <a:t>Volume: </a:t>
            </a:r>
            <a:r>
              <a:rPr lang="en-US" dirty="0"/>
              <a:t>The amount of data is big.</a:t>
            </a:r>
          </a:p>
          <a:p>
            <a:r>
              <a:rPr lang="en-US" dirty="0" smtClean="0"/>
              <a:t>Variety : </a:t>
            </a:r>
            <a:r>
              <a:rPr lang="en-US" dirty="0"/>
              <a:t>Different kinds of data:</a:t>
            </a:r>
          </a:p>
          <a:p>
            <a:pPr lvl="1"/>
            <a:r>
              <a:rPr lang="en-US" dirty="0"/>
              <a:t>structured</a:t>
            </a:r>
          </a:p>
          <a:p>
            <a:pPr lvl="1"/>
            <a:r>
              <a:rPr lang="en-US" dirty="0"/>
              <a:t>semi-structured</a:t>
            </a:r>
          </a:p>
          <a:p>
            <a:pPr lvl="1"/>
            <a:r>
              <a:rPr lang="en-US" dirty="0"/>
              <a:t>unstructured</a:t>
            </a:r>
          </a:p>
          <a:p>
            <a:r>
              <a:rPr lang="en-US" dirty="0" smtClean="0"/>
              <a:t>Velocity: </a:t>
            </a:r>
            <a:r>
              <a:rPr lang="en-US" dirty="0"/>
              <a:t>Speed-issues to consider:</a:t>
            </a:r>
          </a:p>
          <a:p>
            <a:pPr lvl="1"/>
            <a:r>
              <a:rPr lang="en-US" dirty="0"/>
              <a:t>How fast is the data available for analysis?</a:t>
            </a:r>
          </a:p>
          <a:p>
            <a:pPr lvl="1"/>
            <a:r>
              <a:rPr lang="en-US" dirty="0"/>
              <a:t>How fast can we do something with </a:t>
            </a:r>
            <a:r>
              <a:rPr lang="en-US" dirty="0" smtClean="0"/>
              <a:t>it</a:t>
            </a:r>
          </a:p>
          <a:p>
            <a:endParaRPr lang="en-US" dirty="0" smtClean="0"/>
          </a:p>
          <a:p>
            <a:r>
              <a:rPr lang="en-US" dirty="0"/>
              <a:t>Other V’s: Veracity, Variability, Validity, Value,. . .</a:t>
            </a:r>
          </a:p>
        </p:txBody>
      </p:sp>
      <p:sp>
        <p:nvSpPr>
          <p:cNvPr id="4" name="Date Placeholder 3"/>
          <p:cNvSpPr>
            <a:spLocks noGrp="1"/>
          </p:cNvSpPr>
          <p:nvPr>
            <p:ph type="dt" sz="half" idx="10"/>
          </p:nvPr>
        </p:nvSpPr>
        <p:spPr/>
        <p:txBody>
          <a:bodyPr/>
          <a:lstStyle/>
          <a:p>
            <a:fld id="{74CF793C-F11A-4DE2-A5DE-18E29B89DF64}" type="datetime3">
              <a:rPr lang="en-US" smtClean="0"/>
              <a:t>10 July 2017</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9</a:t>
            </a:fld>
            <a:endParaRPr lang="en-US" dirty="0"/>
          </a:p>
        </p:txBody>
      </p:sp>
    </p:spTree>
    <p:extLst>
      <p:ext uri="{BB962C8B-B14F-4D97-AF65-F5344CB8AC3E}">
        <p14:creationId xmlns:p14="http://schemas.microsoft.com/office/powerpoint/2010/main" val="3336583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2320</TotalTime>
  <Words>1622</Words>
  <Application>Microsoft Office PowerPoint</Application>
  <PresentationFormat>Custom</PresentationFormat>
  <Paragraphs>369</Paragraphs>
  <Slides>46</Slides>
  <Notes>16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Big Data Analytics                    - An Academic Perspective </vt:lpstr>
      <vt:lpstr>Introduction – Big data and Machine Learning</vt:lpstr>
      <vt:lpstr>Continue…</vt:lpstr>
      <vt:lpstr>Parallelism</vt:lpstr>
      <vt:lpstr>What is Big Data?</vt:lpstr>
      <vt:lpstr>What is Big Data?</vt:lpstr>
      <vt:lpstr>Why Big data</vt:lpstr>
      <vt:lpstr>Characteristics of Big Data</vt:lpstr>
      <vt:lpstr>Characteristics of Big Data</vt:lpstr>
      <vt:lpstr>Structured Data</vt:lpstr>
      <vt:lpstr>Semi-structured Data</vt:lpstr>
      <vt:lpstr>Unstructured Data</vt:lpstr>
      <vt:lpstr>Challenges</vt:lpstr>
      <vt:lpstr>Things that happen in every sixty seconds ref:  http://www.go-gulf.com/blog/60-seconds-v2/</vt:lpstr>
      <vt:lpstr>Continued…</vt:lpstr>
      <vt:lpstr>Why Big Data Analytics is buzzword now</vt:lpstr>
      <vt:lpstr>What enables us to work with Big Data Now</vt:lpstr>
      <vt:lpstr>Continued…</vt:lpstr>
      <vt:lpstr>Continued…</vt:lpstr>
      <vt:lpstr>Open Source tools for Big Data http://www.bigdata-startups.com/open-source-tools/</vt:lpstr>
      <vt:lpstr>Harnessing Big Data</vt:lpstr>
      <vt:lpstr>PowerPoint Presentation</vt:lpstr>
      <vt:lpstr>Recommender Systems</vt:lpstr>
      <vt:lpstr>Watson wins Jeopardy!</vt:lpstr>
      <vt:lpstr>Ford </vt:lpstr>
      <vt:lpstr>Traffic Analysis</vt:lpstr>
      <vt:lpstr>Health Care</vt:lpstr>
      <vt:lpstr>PowerPoint Presentation</vt:lpstr>
      <vt:lpstr>Big data in Genomic Analysis</vt:lpstr>
      <vt:lpstr>Biomedical Image Processing</vt:lpstr>
      <vt:lpstr>Hadoop for safe disposal of Nuclear waste disposal</vt:lpstr>
      <vt:lpstr>High-Energy Physics Analysis using Hadoop</vt:lpstr>
      <vt:lpstr>PowerPoint Presentation</vt:lpstr>
      <vt:lpstr>Data Science is Multidisciplinary</vt:lpstr>
      <vt:lpstr>Data Analytics Life Cycle</vt:lpstr>
      <vt:lpstr>PowerPoint Presentation</vt:lpstr>
      <vt:lpstr>Major Challenges for Data scientist</vt:lpstr>
      <vt:lpstr>Machine Learning Challenges</vt:lpstr>
      <vt:lpstr>Why is Machine Learning Important?</vt:lpstr>
      <vt:lpstr>Continued…</vt:lpstr>
      <vt:lpstr> Issues in Machine Learning</vt:lpstr>
      <vt:lpstr>Continued…</vt:lpstr>
      <vt:lpstr>Evaluation Methods</vt:lpstr>
      <vt:lpstr>Continued…</vt:lpstr>
      <vt:lpstr>Contin….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lahari</dc:creator>
  <cp:lastModifiedBy>Windows User</cp:lastModifiedBy>
  <cp:revision>182</cp:revision>
  <dcterms:created xsi:type="dcterms:W3CDTF">2014-04-20T06:04:57Z</dcterms:created>
  <dcterms:modified xsi:type="dcterms:W3CDTF">2017-07-10T06:25:27Z</dcterms:modified>
</cp:coreProperties>
</file>